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notesSlides/notesSlide3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42.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handoutMasterIdLst>
    <p:handoutMasterId r:id="rId45"/>
  </p:handoutMasterIdLst>
  <p:sldIdLst>
    <p:sldId id="283" r:id="rId2"/>
    <p:sldId id="310" r:id="rId3"/>
    <p:sldId id="447" r:id="rId4"/>
    <p:sldId id="448" r:id="rId5"/>
    <p:sldId id="449" r:id="rId6"/>
    <p:sldId id="434" r:id="rId7"/>
    <p:sldId id="443" r:id="rId8"/>
    <p:sldId id="444" r:id="rId9"/>
    <p:sldId id="445" r:id="rId10"/>
    <p:sldId id="442" r:id="rId11"/>
    <p:sldId id="432" r:id="rId12"/>
    <p:sldId id="433" r:id="rId13"/>
    <p:sldId id="435" r:id="rId14"/>
    <p:sldId id="438" r:id="rId15"/>
    <p:sldId id="439" r:id="rId16"/>
    <p:sldId id="440" r:id="rId17"/>
    <p:sldId id="452" r:id="rId18"/>
    <p:sldId id="453" r:id="rId19"/>
    <p:sldId id="454" r:id="rId20"/>
    <p:sldId id="455" r:id="rId21"/>
    <p:sldId id="456" r:id="rId22"/>
    <p:sldId id="457" r:id="rId23"/>
    <p:sldId id="458" r:id="rId24"/>
    <p:sldId id="459" r:id="rId25"/>
    <p:sldId id="460" r:id="rId26"/>
    <p:sldId id="461" r:id="rId27"/>
    <p:sldId id="462" r:id="rId28"/>
    <p:sldId id="463" r:id="rId29"/>
    <p:sldId id="464" r:id="rId30"/>
    <p:sldId id="465" r:id="rId31"/>
    <p:sldId id="466" r:id="rId32"/>
    <p:sldId id="467" r:id="rId33"/>
    <p:sldId id="468" r:id="rId34"/>
    <p:sldId id="469" r:id="rId35"/>
    <p:sldId id="470" r:id="rId36"/>
    <p:sldId id="471" r:id="rId37"/>
    <p:sldId id="472" r:id="rId38"/>
    <p:sldId id="473" r:id="rId39"/>
    <p:sldId id="441" r:id="rId40"/>
    <p:sldId id="451" r:id="rId41"/>
    <p:sldId id="450" r:id="rId42"/>
    <p:sldId id="354" r:id="rId4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6600"/>
    <a:srgbClr val="339966"/>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8640"/>
    <p:restoredTop sz="82446" autoAdjust="0"/>
  </p:normalViewPr>
  <p:slideViewPr>
    <p:cSldViewPr>
      <p:cViewPr varScale="1">
        <p:scale>
          <a:sx n="66" d="100"/>
          <a:sy n="66" d="100"/>
        </p:scale>
        <p:origin x="1296" y="66"/>
      </p:cViewPr>
      <p:guideLst>
        <p:guide orient="horz" pos="2160"/>
        <p:guide pos="2880"/>
      </p:guideLst>
    </p:cSldViewPr>
  </p:slideViewPr>
  <p:outlineViewPr>
    <p:cViewPr>
      <p:scale>
        <a:sx n="33" d="100"/>
        <a:sy n="33" d="100"/>
      </p:scale>
      <p:origin x="0" y="-17656"/>
    </p:cViewPr>
    <p:sldLst>
      <p:sld r:id="rId1" collapse="1"/>
      <p:sld r:id="rId2" collapse="1"/>
      <p:sld r:id="rId3" collapse="1"/>
      <p:sld r:id="rId4" collapse="1"/>
      <p:sld r:id="rId5" collapse="1"/>
      <p:sld r:id="rId6" collapse="1"/>
      <p:sld r:id="rId7" collapse="1"/>
      <p:sld r:id="rId8" collapse="1"/>
      <p:sld r:id="rId9" collapse="1"/>
      <p:sld r:id="rId10" collapse="1"/>
    </p:sldLst>
  </p:outlineViewPr>
  <p:notesTextViewPr>
    <p:cViewPr>
      <p:scale>
        <a:sx n="100" d="100"/>
        <a:sy n="100" d="100"/>
      </p:scale>
      <p:origin x="0" y="0"/>
    </p:cViewPr>
  </p:notesTextViewPr>
  <p:sorterViewPr>
    <p:cViewPr>
      <p:scale>
        <a:sx n="66" d="100"/>
        <a:sy n="66" d="100"/>
      </p:scale>
      <p:origin x="0" y="936"/>
    </p:cViewPr>
  </p:sorterViewPr>
  <p:notesViewPr>
    <p:cSldViewPr>
      <p:cViewPr varScale="1">
        <p:scale>
          <a:sx n="61" d="100"/>
          <a:sy n="61" d="100"/>
        </p:scale>
        <p:origin x="319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_rels/viewProps.xml.rels><?xml version="1.0" encoding="UTF-8" standalone="yes"?>
<Relationships xmlns="http://schemas.openxmlformats.org/package/2006/relationships"><Relationship Id="rId8" Type="http://schemas.openxmlformats.org/officeDocument/2006/relationships/slide" Target="slides/slide36.xml"/><Relationship Id="rId3" Type="http://schemas.openxmlformats.org/officeDocument/2006/relationships/slide" Target="slides/slide31.xml"/><Relationship Id="rId7" Type="http://schemas.openxmlformats.org/officeDocument/2006/relationships/slide" Target="slides/slide35.xml"/><Relationship Id="rId2" Type="http://schemas.openxmlformats.org/officeDocument/2006/relationships/slide" Target="slides/slide30.xml"/><Relationship Id="rId1" Type="http://schemas.openxmlformats.org/officeDocument/2006/relationships/slide" Target="slides/slide29.xml"/><Relationship Id="rId6" Type="http://schemas.openxmlformats.org/officeDocument/2006/relationships/slide" Target="slides/slide34.xml"/><Relationship Id="rId5" Type="http://schemas.openxmlformats.org/officeDocument/2006/relationships/slide" Target="slides/slide33.xml"/><Relationship Id="rId10" Type="http://schemas.openxmlformats.org/officeDocument/2006/relationships/slide" Target="slides/slide38.xml"/><Relationship Id="rId4" Type="http://schemas.openxmlformats.org/officeDocument/2006/relationships/slide" Target="slides/slide32.xml"/><Relationship Id="rId9"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D10375-BE0F-CF46-988B-E5D53DC38B89}" type="doc">
      <dgm:prSet loTypeId="urn:microsoft.com/office/officeart/2005/8/layout/cycle1" loCatId="cycle" qsTypeId="urn:microsoft.com/office/officeart/2005/8/quickstyle/simple1" qsCatId="simple" csTypeId="urn:microsoft.com/office/officeart/2005/8/colors/accent1_2" csCatId="accent1"/>
      <dgm:spPr/>
    </dgm:pt>
    <dgm:pt modelId="{D762AFD6-42D2-D348-A2A3-1CBE3AD3DE7C}">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b="0" i="0" u="none" strike="noStrike" cap="none" normalizeH="0" baseline="0">
              <a:ln>
                <a:noFill/>
              </a:ln>
              <a:solidFill>
                <a:schemeClr val="tx1"/>
              </a:solidFill>
              <a:effectLst/>
              <a:latin typeface="Arial" panose="020B0604020202020204" pitchFamily="34" charset="0"/>
              <a:cs typeface="Arial" panose="020B0604020202020204" pitchFamily="34" charset="0"/>
            </a:rPr>
            <a:t>Comparison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b="0" i="0" u="none" strike="noStrike" cap="none" normalizeH="0" baseline="0">
              <a:ln>
                <a:noFill/>
              </a:ln>
              <a:solidFill>
                <a:schemeClr val="tx1"/>
              </a:solidFill>
              <a:effectLst/>
              <a:latin typeface="Arial" panose="020B0604020202020204" pitchFamily="34" charset="0"/>
              <a:cs typeface="Arial" panose="020B0604020202020204" pitchFamily="34" charset="0"/>
            </a:rPr>
            <a:t>of Alternatives</a:t>
          </a:r>
        </a:p>
      </dgm:t>
    </dgm:pt>
    <dgm:pt modelId="{E85059DC-3FAD-F24A-8413-BA3FAC9289F8}" type="parTrans" cxnId="{4F1A5038-730B-7641-B884-D7BE62EBF1F4}">
      <dgm:prSet/>
      <dgm:spPr/>
      <dgm:t>
        <a:bodyPr/>
        <a:lstStyle/>
        <a:p>
          <a:endParaRPr lang="en-US"/>
        </a:p>
      </dgm:t>
    </dgm:pt>
    <dgm:pt modelId="{95B22C20-F1B2-6A4F-B208-C3D555B5CA3A}" type="sibTrans" cxnId="{4F1A5038-730B-7641-B884-D7BE62EBF1F4}">
      <dgm:prSet/>
      <dgm:spPr/>
      <dgm:t>
        <a:bodyPr/>
        <a:lstStyle/>
        <a:p>
          <a:endParaRPr lang="en-US"/>
        </a:p>
      </dgm:t>
    </dgm:pt>
    <dgm:pt modelId="{7C2B85F7-0076-9B43-9B35-452E31BE037D}">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b="0" i="0" u="none" strike="noStrike" cap="none" normalizeH="0" baseline="0">
              <a:ln>
                <a:noFill/>
              </a:ln>
              <a:solidFill>
                <a:schemeClr val="tx1"/>
              </a:solidFill>
              <a:effectLst/>
              <a:latin typeface="Arial" panose="020B0604020202020204" pitchFamily="34" charset="0"/>
              <a:cs typeface="Arial" panose="020B0604020202020204" pitchFamily="34"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b="0" i="0" u="none" strike="noStrike" cap="none" normalizeH="0" baseline="0">
              <a:ln>
                <a:noFill/>
              </a:ln>
              <a:solidFill>
                <a:schemeClr val="tx1"/>
              </a:solidFill>
              <a:effectLst/>
              <a:latin typeface="Arial" panose="020B0604020202020204" pitchFamily="34" charset="0"/>
              <a:cs typeface="Arial" panose="020B0604020202020204" pitchFamily="34" charset="0"/>
            </a:rPr>
            <a:t>Design</a:t>
          </a:r>
        </a:p>
      </dgm:t>
    </dgm:pt>
    <dgm:pt modelId="{9A78C640-5938-C249-86CD-7F147B4B54F6}" type="parTrans" cxnId="{A4573AE7-9AB9-AB4F-97D3-B07FE9C2B31E}">
      <dgm:prSet/>
      <dgm:spPr/>
      <dgm:t>
        <a:bodyPr/>
        <a:lstStyle/>
        <a:p>
          <a:endParaRPr lang="en-US"/>
        </a:p>
      </dgm:t>
    </dgm:pt>
    <dgm:pt modelId="{BB76C34F-67CA-C044-8070-82B7E29CA28E}" type="sibTrans" cxnId="{A4573AE7-9AB9-AB4F-97D3-B07FE9C2B31E}">
      <dgm:prSet/>
      <dgm:spPr/>
      <dgm:t>
        <a:bodyPr/>
        <a:lstStyle/>
        <a:p>
          <a:endParaRPr lang="en-US"/>
        </a:p>
      </dgm:t>
    </dgm:pt>
    <dgm:pt modelId="{8690D2CC-6E7B-0241-8590-C345FEF32527}">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b="0" i="0" u="none" strike="noStrike" cap="none" normalizeH="0" baseline="0">
              <a:ln>
                <a:noFill/>
              </a:ln>
              <a:solidFill>
                <a:schemeClr val="tx1"/>
              </a:solidFill>
              <a:effectLst/>
              <a:latin typeface="Arial" panose="020B0604020202020204" pitchFamily="34" charset="0"/>
              <a:cs typeface="Arial" panose="020B0604020202020204" pitchFamily="34" charset="0"/>
            </a:rPr>
            <a:t>Detailed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b="0" i="0" u="none" strike="noStrike" cap="none" normalizeH="0" baseline="0">
              <a:ln>
                <a:noFill/>
              </a:ln>
              <a:solidFill>
                <a:schemeClr val="tx1"/>
              </a:solidFill>
              <a:effectLst/>
              <a:latin typeface="Arial" panose="020B0604020202020204" pitchFamily="34" charset="0"/>
              <a:cs typeface="Arial" panose="020B0604020202020204" pitchFamily="34" charset="0"/>
            </a:rPr>
            <a:t>Analysis</a:t>
          </a:r>
        </a:p>
      </dgm:t>
    </dgm:pt>
    <dgm:pt modelId="{D9B42183-ABD0-3C4A-9402-CFA0FA6C7510}" type="parTrans" cxnId="{0AE65E46-16E8-FB45-ADAA-C347EF1309D7}">
      <dgm:prSet/>
      <dgm:spPr/>
      <dgm:t>
        <a:bodyPr/>
        <a:lstStyle/>
        <a:p>
          <a:endParaRPr lang="en-US"/>
        </a:p>
      </dgm:t>
    </dgm:pt>
    <dgm:pt modelId="{F8734203-389E-8041-8C07-8F41CD6D2A1F}" type="sibTrans" cxnId="{0AE65E46-16E8-FB45-ADAA-C347EF1309D7}">
      <dgm:prSet/>
      <dgm:spPr/>
      <dgm:t>
        <a:bodyPr/>
        <a:lstStyle/>
        <a:p>
          <a:endParaRPr lang="en-US"/>
        </a:p>
      </dgm:t>
    </dgm:pt>
    <dgm:pt modelId="{1808E84E-70ED-FB4D-9FFF-8038B6692D49}" type="pres">
      <dgm:prSet presAssocID="{E4D10375-BE0F-CF46-988B-E5D53DC38B89}" presName="cycle" presStyleCnt="0">
        <dgm:presLayoutVars>
          <dgm:dir/>
          <dgm:resizeHandles val="exact"/>
        </dgm:presLayoutVars>
      </dgm:prSet>
      <dgm:spPr/>
    </dgm:pt>
    <dgm:pt modelId="{C7708284-D9A1-F24D-9F64-0B496C540FE8}" type="pres">
      <dgm:prSet presAssocID="{D762AFD6-42D2-D348-A2A3-1CBE3AD3DE7C}" presName="dummy" presStyleCnt="0"/>
      <dgm:spPr/>
    </dgm:pt>
    <dgm:pt modelId="{670331AD-A63D-C84B-B8BC-F3C91BB7B0EF}" type="pres">
      <dgm:prSet presAssocID="{D762AFD6-42D2-D348-A2A3-1CBE3AD3DE7C}" presName="node" presStyleLbl="revTx" presStyleIdx="0" presStyleCnt="3">
        <dgm:presLayoutVars>
          <dgm:bulletEnabled val="1"/>
        </dgm:presLayoutVars>
      </dgm:prSet>
      <dgm:spPr/>
    </dgm:pt>
    <dgm:pt modelId="{C441FDA9-3A3F-4142-AC01-C83CA5897408}" type="pres">
      <dgm:prSet presAssocID="{95B22C20-F1B2-6A4F-B208-C3D555B5CA3A}" presName="sibTrans" presStyleLbl="node1" presStyleIdx="0" presStyleCnt="3"/>
      <dgm:spPr/>
    </dgm:pt>
    <dgm:pt modelId="{E9BD5869-8FF2-B04E-90E7-565985EC6215}" type="pres">
      <dgm:prSet presAssocID="{7C2B85F7-0076-9B43-9B35-452E31BE037D}" presName="dummy" presStyleCnt="0"/>
      <dgm:spPr/>
    </dgm:pt>
    <dgm:pt modelId="{65AFC0C5-9E3C-E14A-8D88-697B26015C92}" type="pres">
      <dgm:prSet presAssocID="{7C2B85F7-0076-9B43-9B35-452E31BE037D}" presName="node" presStyleLbl="revTx" presStyleIdx="1" presStyleCnt="3">
        <dgm:presLayoutVars>
          <dgm:bulletEnabled val="1"/>
        </dgm:presLayoutVars>
      </dgm:prSet>
      <dgm:spPr/>
    </dgm:pt>
    <dgm:pt modelId="{FA619D39-0546-3E42-9B94-5E5948C1E303}" type="pres">
      <dgm:prSet presAssocID="{BB76C34F-67CA-C044-8070-82B7E29CA28E}" presName="sibTrans" presStyleLbl="node1" presStyleIdx="1" presStyleCnt="3"/>
      <dgm:spPr/>
    </dgm:pt>
    <dgm:pt modelId="{AC0873AA-06DB-4D49-AC40-98F0461A4D6A}" type="pres">
      <dgm:prSet presAssocID="{8690D2CC-6E7B-0241-8590-C345FEF32527}" presName="dummy" presStyleCnt="0"/>
      <dgm:spPr/>
    </dgm:pt>
    <dgm:pt modelId="{E65734D4-27F4-B94B-965F-B2BB2E2D6E11}" type="pres">
      <dgm:prSet presAssocID="{8690D2CC-6E7B-0241-8590-C345FEF32527}" presName="node" presStyleLbl="revTx" presStyleIdx="2" presStyleCnt="3">
        <dgm:presLayoutVars>
          <dgm:bulletEnabled val="1"/>
        </dgm:presLayoutVars>
      </dgm:prSet>
      <dgm:spPr/>
    </dgm:pt>
    <dgm:pt modelId="{CF3F9A36-80E7-7047-A6B5-759EE05770FC}" type="pres">
      <dgm:prSet presAssocID="{F8734203-389E-8041-8C07-8F41CD6D2A1F}" presName="sibTrans" presStyleLbl="node1" presStyleIdx="2" presStyleCnt="3"/>
      <dgm:spPr/>
    </dgm:pt>
  </dgm:ptLst>
  <dgm:cxnLst>
    <dgm:cxn modelId="{0852FC1E-8BD5-0A4F-9298-A1ACC9081BF3}" type="presOf" srcId="{8690D2CC-6E7B-0241-8590-C345FEF32527}" destId="{E65734D4-27F4-B94B-965F-B2BB2E2D6E11}" srcOrd="0" destOrd="0" presId="urn:microsoft.com/office/officeart/2005/8/layout/cycle1"/>
    <dgm:cxn modelId="{A6984B26-080F-FD4F-ABD5-005F69229DBE}" type="presOf" srcId="{7C2B85F7-0076-9B43-9B35-452E31BE037D}" destId="{65AFC0C5-9E3C-E14A-8D88-697B26015C92}" srcOrd="0" destOrd="0" presId="urn:microsoft.com/office/officeart/2005/8/layout/cycle1"/>
    <dgm:cxn modelId="{4F1A5038-730B-7641-B884-D7BE62EBF1F4}" srcId="{E4D10375-BE0F-CF46-988B-E5D53DC38B89}" destId="{D762AFD6-42D2-D348-A2A3-1CBE3AD3DE7C}" srcOrd="0" destOrd="0" parTransId="{E85059DC-3FAD-F24A-8413-BA3FAC9289F8}" sibTransId="{95B22C20-F1B2-6A4F-B208-C3D555B5CA3A}"/>
    <dgm:cxn modelId="{0C36425F-F617-3244-B0A2-8000EA7E43CC}" type="presOf" srcId="{BB76C34F-67CA-C044-8070-82B7E29CA28E}" destId="{FA619D39-0546-3E42-9B94-5E5948C1E303}" srcOrd="0" destOrd="0" presId="urn:microsoft.com/office/officeart/2005/8/layout/cycle1"/>
    <dgm:cxn modelId="{0AE65E46-16E8-FB45-ADAA-C347EF1309D7}" srcId="{E4D10375-BE0F-CF46-988B-E5D53DC38B89}" destId="{8690D2CC-6E7B-0241-8590-C345FEF32527}" srcOrd="2" destOrd="0" parTransId="{D9B42183-ABD0-3C4A-9402-CFA0FA6C7510}" sibTransId="{F8734203-389E-8041-8C07-8F41CD6D2A1F}"/>
    <dgm:cxn modelId="{7DCF206F-B1DD-D542-BCB1-138DBF47585A}" type="presOf" srcId="{95B22C20-F1B2-6A4F-B208-C3D555B5CA3A}" destId="{C441FDA9-3A3F-4142-AC01-C83CA5897408}" srcOrd="0" destOrd="0" presId="urn:microsoft.com/office/officeart/2005/8/layout/cycle1"/>
    <dgm:cxn modelId="{21C1AC52-D382-524C-AB97-C7FF7D234B9E}" type="presOf" srcId="{D762AFD6-42D2-D348-A2A3-1CBE3AD3DE7C}" destId="{670331AD-A63D-C84B-B8BC-F3C91BB7B0EF}" srcOrd="0" destOrd="0" presId="urn:microsoft.com/office/officeart/2005/8/layout/cycle1"/>
    <dgm:cxn modelId="{3B5F9074-4798-5F42-A6FE-3B69767DBBAE}" type="presOf" srcId="{E4D10375-BE0F-CF46-988B-E5D53DC38B89}" destId="{1808E84E-70ED-FB4D-9FFF-8038B6692D49}" srcOrd="0" destOrd="0" presId="urn:microsoft.com/office/officeart/2005/8/layout/cycle1"/>
    <dgm:cxn modelId="{857FA2B9-9B8F-E040-9AED-F629DCFA4315}" type="presOf" srcId="{F8734203-389E-8041-8C07-8F41CD6D2A1F}" destId="{CF3F9A36-80E7-7047-A6B5-759EE05770FC}" srcOrd="0" destOrd="0" presId="urn:microsoft.com/office/officeart/2005/8/layout/cycle1"/>
    <dgm:cxn modelId="{A4573AE7-9AB9-AB4F-97D3-B07FE9C2B31E}" srcId="{E4D10375-BE0F-CF46-988B-E5D53DC38B89}" destId="{7C2B85F7-0076-9B43-9B35-452E31BE037D}" srcOrd="1" destOrd="0" parTransId="{9A78C640-5938-C249-86CD-7F147B4B54F6}" sibTransId="{BB76C34F-67CA-C044-8070-82B7E29CA28E}"/>
    <dgm:cxn modelId="{0FD5A082-0636-8F46-960D-8F37B28AE731}" type="presParOf" srcId="{1808E84E-70ED-FB4D-9FFF-8038B6692D49}" destId="{C7708284-D9A1-F24D-9F64-0B496C540FE8}" srcOrd="0" destOrd="0" presId="urn:microsoft.com/office/officeart/2005/8/layout/cycle1"/>
    <dgm:cxn modelId="{763DA706-6100-F141-9E9F-AB975E0AD4FE}" type="presParOf" srcId="{1808E84E-70ED-FB4D-9FFF-8038B6692D49}" destId="{670331AD-A63D-C84B-B8BC-F3C91BB7B0EF}" srcOrd="1" destOrd="0" presId="urn:microsoft.com/office/officeart/2005/8/layout/cycle1"/>
    <dgm:cxn modelId="{456B5ED7-8F54-6A40-A74D-BB29480CFDD2}" type="presParOf" srcId="{1808E84E-70ED-FB4D-9FFF-8038B6692D49}" destId="{C441FDA9-3A3F-4142-AC01-C83CA5897408}" srcOrd="2" destOrd="0" presId="urn:microsoft.com/office/officeart/2005/8/layout/cycle1"/>
    <dgm:cxn modelId="{74AB204E-2021-C44A-8F4F-107EBA3327E9}" type="presParOf" srcId="{1808E84E-70ED-FB4D-9FFF-8038B6692D49}" destId="{E9BD5869-8FF2-B04E-90E7-565985EC6215}" srcOrd="3" destOrd="0" presId="urn:microsoft.com/office/officeart/2005/8/layout/cycle1"/>
    <dgm:cxn modelId="{DC2B8797-E0AE-6A4B-8DEB-49755D83BBEA}" type="presParOf" srcId="{1808E84E-70ED-FB4D-9FFF-8038B6692D49}" destId="{65AFC0C5-9E3C-E14A-8D88-697B26015C92}" srcOrd="4" destOrd="0" presId="urn:microsoft.com/office/officeart/2005/8/layout/cycle1"/>
    <dgm:cxn modelId="{DF797FB5-3C96-FC4A-9A5A-C7B9467B5B78}" type="presParOf" srcId="{1808E84E-70ED-FB4D-9FFF-8038B6692D49}" destId="{FA619D39-0546-3E42-9B94-5E5948C1E303}" srcOrd="5" destOrd="0" presId="urn:microsoft.com/office/officeart/2005/8/layout/cycle1"/>
    <dgm:cxn modelId="{6E56A87E-2BAB-774C-B04D-FB741172E734}" type="presParOf" srcId="{1808E84E-70ED-FB4D-9FFF-8038B6692D49}" destId="{AC0873AA-06DB-4D49-AC40-98F0461A4D6A}" srcOrd="6" destOrd="0" presId="urn:microsoft.com/office/officeart/2005/8/layout/cycle1"/>
    <dgm:cxn modelId="{A76C23A4-3E0C-FC41-8B4D-284CA623F001}" type="presParOf" srcId="{1808E84E-70ED-FB4D-9FFF-8038B6692D49}" destId="{E65734D4-27F4-B94B-965F-B2BB2E2D6E11}" srcOrd="7" destOrd="0" presId="urn:microsoft.com/office/officeart/2005/8/layout/cycle1"/>
    <dgm:cxn modelId="{0C8B8630-B232-DB49-ABB5-27FA149FDC3D}" type="presParOf" srcId="{1808E84E-70ED-FB4D-9FFF-8038B6692D49}" destId="{CF3F9A36-80E7-7047-A6B5-759EE05770FC}" srcOrd="8"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0331AD-A63D-C84B-B8BC-F3C91BB7B0EF}">
      <dsp:nvSpPr>
        <dsp:cNvPr id="0" name=""/>
        <dsp:cNvSpPr/>
      </dsp:nvSpPr>
      <dsp:spPr>
        <a:xfrm>
          <a:off x="4730548" y="354592"/>
          <a:ext cx="1810270" cy="1810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750" tIns="31750" rIns="31750" bIns="317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500" b="0" i="0" u="none" strike="noStrike" kern="1200" cap="none" normalizeH="0" baseline="0">
              <a:ln>
                <a:noFill/>
              </a:ln>
              <a:solidFill>
                <a:schemeClr val="tx1"/>
              </a:solidFill>
              <a:effectLst/>
              <a:latin typeface="Arial" panose="020B0604020202020204" pitchFamily="34" charset="0"/>
              <a:cs typeface="Arial" panose="020B0604020202020204" pitchFamily="34" charset="0"/>
            </a:rPr>
            <a:t>Comparison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500" b="0" i="0" u="none" strike="noStrike" kern="1200" cap="none" normalizeH="0" baseline="0">
              <a:ln>
                <a:noFill/>
              </a:ln>
              <a:solidFill>
                <a:schemeClr val="tx1"/>
              </a:solidFill>
              <a:effectLst/>
              <a:latin typeface="Arial" panose="020B0604020202020204" pitchFamily="34" charset="0"/>
              <a:cs typeface="Arial" panose="020B0604020202020204" pitchFamily="34" charset="0"/>
            </a:rPr>
            <a:t>of Alternatives</a:t>
          </a:r>
        </a:p>
      </dsp:txBody>
      <dsp:txXfrm>
        <a:off x="4730548" y="354592"/>
        <a:ext cx="1810270" cy="1810270"/>
      </dsp:txXfrm>
    </dsp:sp>
    <dsp:sp modelId="{C441FDA9-3A3F-4142-AC01-C83CA5897408}">
      <dsp:nvSpPr>
        <dsp:cNvPr id="0" name=""/>
        <dsp:cNvSpPr/>
      </dsp:nvSpPr>
      <dsp:spPr>
        <a:xfrm>
          <a:off x="1976214" y="-774"/>
          <a:ext cx="4277170" cy="4277170"/>
        </a:xfrm>
        <a:prstGeom prst="circularArrow">
          <a:avLst>
            <a:gd name="adj1" fmla="val 8253"/>
            <a:gd name="adj2" fmla="val 576520"/>
            <a:gd name="adj3" fmla="val 2962011"/>
            <a:gd name="adj4" fmla="val 52958"/>
            <a:gd name="adj5" fmla="val 962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AFC0C5-9E3C-E14A-8D88-697B26015C92}">
      <dsp:nvSpPr>
        <dsp:cNvPr id="0" name=""/>
        <dsp:cNvSpPr/>
      </dsp:nvSpPr>
      <dsp:spPr>
        <a:xfrm>
          <a:off x="3209664" y="2988840"/>
          <a:ext cx="1810270" cy="1810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750" tIns="31750" rIns="31750" bIns="317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500" b="0" i="0" u="none" strike="noStrike" kern="1200" cap="none" normalizeH="0" baseline="0">
              <a:ln>
                <a:noFill/>
              </a:ln>
              <a:solidFill>
                <a:schemeClr val="tx1"/>
              </a:solidFill>
              <a:effectLst/>
              <a:latin typeface="Arial" panose="020B0604020202020204" pitchFamily="34" charset="0"/>
              <a:cs typeface="Arial" panose="020B0604020202020204" pitchFamily="34"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500" b="0" i="0" u="none" strike="noStrike" kern="1200" cap="none" normalizeH="0" baseline="0">
              <a:ln>
                <a:noFill/>
              </a:ln>
              <a:solidFill>
                <a:schemeClr val="tx1"/>
              </a:solidFill>
              <a:effectLst/>
              <a:latin typeface="Arial" panose="020B0604020202020204" pitchFamily="34" charset="0"/>
              <a:cs typeface="Arial" panose="020B0604020202020204" pitchFamily="34" charset="0"/>
            </a:rPr>
            <a:t>Design</a:t>
          </a:r>
        </a:p>
      </dsp:txBody>
      <dsp:txXfrm>
        <a:off x="3209664" y="2988840"/>
        <a:ext cx="1810270" cy="1810270"/>
      </dsp:txXfrm>
    </dsp:sp>
    <dsp:sp modelId="{FA619D39-0546-3E42-9B94-5E5948C1E303}">
      <dsp:nvSpPr>
        <dsp:cNvPr id="0" name=""/>
        <dsp:cNvSpPr/>
      </dsp:nvSpPr>
      <dsp:spPr>
        <a:xfrm>
          <a:off x="1976214" y="-774"/>
          <a:ext cx="4277170" cy="4277170"/>
        </a:xfrm>
        <a:prstGeom prst="circularArrow">
          <a:avLst>
            <a:gd name="adj1" fmla="val 8253"/>
            <a:gd name="adj2" fmla="val 576520"/>
            <a:gd name="adj3" fmla="val 10170522"/>
            <a:gd name="adj4" fmla="val 7261469"/>
            <a:gd name="adj5" fmla="val 962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65734D4-27F4-B94B-965F-B2BB2E2D6E11}">
      <dsp:nvSpPr>
        <dsp:cNvPr id="0" name=""/>
        <dsp:cNvSpPr/>
      </dsp:nvSpPr>
      <dsp:spPr>
        <a:xfrm>
          <a:off x="1688780" y="354592"/>
          <a:ext cx="1810270" cy="1810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750" tIns="31750" rIns="31750" bIns="317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500" b="0" i="0" u="none" strike="noStrike" kern="1200" cap="none" normalizeH="0" baseline="0">
              <a:ln>
                <a:noFill/>
              </a:ln>
              <a:solidFill>
                <a:schemeClr val="tx1"/>
              </a:solidFill>
              <a:effectLst/>
              <a:latin typeface="Arial" panose="020B0604020202020204" pitchFamily="34" charset="0"/>
              <a:cs typeface="Arial" panose="020B0604020202020204" pitchFamily="34" charset="0"/>
            </a:rPr>
            <a:t>Detailed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500" b="0" i="0" u="none" strike="noStrike" kern="1200" cap="none" normalizeH="0" baseline="0">
              <a:ln>
                <a:noFill/>
              </a:ln>
              <a:solidFill>
                <a:schemeClr val="tx1"/>
              </a:solidFill>
              <a:effectLst/>
              <a:latin typeface="Arial" panose="020B0604020202020204" pitchFamily="34" charset="0"/>
              <a:cs typeface="Arial" panose="020B0604020202020204" pitchFamily="34" charset="0"/>
            </a:rPr>
            <a:t>Analysis</a:t>
          </a:r>
        </a:p>
      </dsp:txBody>
      <dsp:txXfrm>
        <a:off x="1688780" y="354592"/>
        <a:ext cx="1810270" cy="1810270"/>
      </dsp:txXfrm>
    </dsp:sp>
    <dsp:sp modelId="{CF3F9A36-80E7-7047-A6B5-759EE05770FC}">
      <dsp:nvSpPr>
        <dsp:cNvPr id="0" name=""/>
        <dsp:cNvSpPr/>
      </dsp:nvSpPr>
      <dsp:spPr>
        <a:xfrm>
          <a:off x="1976214" y="-774"/>
          <a:ext cx="4277170" cy="4277170"/>
        </a:xfrm>
        <a:prstGeom prst="circularArrow">
          <a:avLst>
            <a:gd name="adj1" fmla="val 8253"/>
            <a:gd name="adj2" fmla="val 576520"/>
            <a:gd name="adj3" fmla="val 16854998"/>
            <a:gd name="adj4" fmla="val 14968482"/>
            <a:gd name="adj5" fmla="val 962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a:p>
        </p:txBody>
      </p:sp>
      <p:sp>
        <p:nvSpPr>
          <p:cNvPr id="31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endParaRPr lang="en-US"/>
          </a:p>
        </p:txBody>
      </p:sp>
      <p:sp>
        <p:nvSpPr>
          <p:cNvPr id="31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D81033DB-51B0-4DB7-BAE8-CB09F83FDA31}" type="slidenum">
              <a:rPr lang="en-US"/>
              <a:pPr>
                <a:defRPr/>
              </a:pPr>
              <a:t>‹#›</a:t>
            </a:fld>
            <a:endParaRPr 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a:p>
        </p:txBody>
      </p:sp>
      <p:sp>
        <p:nvSpPr>
          <p:cNvPr id="4096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endParaRPr lang="en-US"/>
          </a:p>
        </p:txBody>
      </p:sp>
      <p:sp>
        <p:nvSpPr>
          <p:cNvPr id="450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096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633F3467-FC71-48E5-8291-9BF4D549D22B}"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plcm.dot.state.oh.us/plcm/plcm_web.jsp"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3C56474F-1829-421F-B4B8-42C451A50D51}" type="slidenum">
              <a:rPr lang="en-US" smtClean="0"/>
              <a:pPr/>
              <a:t>1</a:t>
            </a:fld>
            <a:endParaRPr lang="en-US"/>
          </a:p>
        </p:txBody>
      </p:sp>
      <p:sp>
        <p:nvSpPr>
          <p:cNvPr id="46083" name="Rectangle 2"/>
          <p:cNvSpPr>
            <a:spLocks noGrp="1" noRot="1" noChangeAspect="1" noChangeArrowheads="1" noTextEdit="1"/>
          </p:cNvSpPr>
          <p:nvPr>
            <p:ph type="sldImg"/>
          </p:nvPr>
        </p:nvSpPr>
        <p:spPr>
          <a:xfrm>
            <a:off x="1108075" y="654050"/>
            <a:ext cx="4646613" cy="3484563"/>
          </a:xfrm>
          <a:ln/>
        </p:spPr>
      </p:sp>
      <p:sp>
        <p:nvSpPr>
          <p:cNvPr id="46084" name="Rectangle 3"/>
          <p:cNvSpPr>
            <a:spLocks noGrp="1" noChangeArrowheads="1"/>
          </p:cNvSpPr>
          <p:nvPr>
            <p:ph type="body" idx="1"/>
          </p:nvPr>
        </p:nvSpPr>
        <p:spPr>
          <a:xfrm>
            <a:off x="533400" y="4356100"/>
            <a:ext cx="5791200" cy="4138613"/>
          </a:xfrm>
          <a:noFill/>
          <a:ln/>
        </p:spPr>
        <p:txBody>
          <a:bodyPr/>
          <a:lstStyle/>
          <a:p>
            <a:pPr eaLnBrk="1" hangingPunct="1"/>
            <a:r>
              <a:rPr lang="en-US" b="1"/>
              <a:t>Key Message: </a:t>
            </a:r>
            <a:r>
              <a:rPr lang="en-US"/>
              <a:t>Introduce module</a:t>
            </a:r>
          </a:p>
          <a:p>
            <a:pPr eaLnBrk="1" hangingPunct="1"/>
            <a:r>
              <a:rPr lang="en-US" b="1"/>
              <a:t>Est. Presentation Time: </a:t>
            </a:r>
            <a:r>
              <a:rPr lang="en-US"/>
              <a:t>Less than 1 minute(s) </a:t>
            </a:r>
            <a:endParaRPr lang="en-US" b="1"/>
          </a:p>
          <a:p>
            <a:pPr eaLnBrk="1" hangingPunct="1"/>
            <a:r>
              <a:rPr lang="en-US" b="1"/>
              <a:t>Explanation of Cues/Builds: </a:t>
            </a:r>
            <a:r>
              <a:rPr lang="en-US"/>
              <a:t>None</a:t>
            </a:r>
          </a:p>
          <a:p>
            <a:pPr eaLnBrk="1" hangingPunct="1"/>
            <a:r>
              <a:rPr lang="en-US" b="1"/>
              <a:t>Suggested Comments: </a:t>
            </a:r>
            <a:r>
              <a:rPr lang="en-US"/>
              <a:t>Module 2 provides the basics of WZ impact analysis</a:t>
            </a:r>
            <a:endParaRPr lang="en-US" b="1"/>
          </a:p>
          <a:p>
            <a:pPr eaLnBrk="1" hangingPunct="1"/>
            <a:r>
              <a:rPr lang="en-US" b="1"/>
              <a:t>Suggested Questions: </a:t>
            </a:r>
            <a:r>
              <a:rPr lang="en-US"/>
              <a:t>None</a:t>
            </a:r>
          </a:p>
          <a:p>
            <a:pPr eaLnBrk="1" hangingPunct="1"/>
            <a:r>
              <a:rPr lang="en-US" b="1"/>
              <a:t>Additional Information: </a:t>
            </a:r>
            <a:r>
              <a:rPr lang="en-US"/>
              <a:t>None</a:t>
            </a:r>
          </a:p>
          <a:p>
            <a:pPr eaLnBrk="1" hangingPunct="1"/>
            <a:r>
              <a:rPr lang="en-US" b="1"/>
              <a:t>Possible Problems: </a:t>
            </a:r>
            <a:r>
              <a:rPr lang="en-US"/>
              <a:t>None.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eaLnBrk="1" hangingPunct="1"/>
            <a:r>
              <a:rPr lang="en-US" b="1"/>
              <a:t>Key Message: </a:t>
            </a:r>
            <a:r>
              <a:rPr lang="en-US"/>
              <a:t>Project assessment steps</a:t>
            </a:r>
          </a:p>
          <a:p>
            <a:pPr eaLnBrk="1" hangingPunct="1"/>
            <a:r>
              <a:rPr lang="en-US" b="1"/>
              <a:t>Est. Presentation Time: </a:t>
            </a:r>
            <a:r>
              <a:rPr lang="en-US"/>
              <a:t>Less than 1 minute(s)</a:t>
            </a:r>
            <a:endParaRPr lang="en-US" b="1"/>
          </a:p>
          <a:p>
            <a:pPr eaLnBrk="1" hangingPunct="1"/>
            <a:r>
              <a:rPr lang="en-US" b="1"/>
              <a:t>Explanation of Cues/Builds: </a:t>
            </a:r>
            <a:r>
              <a:rPr lang="en-US"/>
              <a:t>None</a:t>
            </a:r>
          </a:p>
          <a:p>
            <a:pPr eaLnBrk="1" hangingPunct="1"/>
            <a:r>
              <a:rPr lang="en-US" b="1"/>
              <a:t>Suggested Comments:</a:t>
            </a:r>
          </a:p>
          <a:p>
            <a:r>
              <a:rPr lang="en-US" b="1"/>
              <a:t>Suggested Questions: </a:t>
            </a:r>
            <a:r>
              <a:rPr lang="en-US"/>
              <a:t>Most of the data needed for the project-level assessment should be available from each project’s monitoring efforts including field observations, crash data, and operational data. It is important that traffic and safety monitoring data collected during construction be documented and maintained in a consistent manner for each project.</a:t>
            </a:r>
          </a:p>
          <a:p>
            <a:pPr eaLnBrk="1" hangingPunct="1"/>
            <a:r>
              <a:rPr lang="en-US" b="1"/>
              <a:t>Additional Information: </a:t>
            </a:r>
            <a:r>
              <a:rPr lang="en-US"/>
              <a:t>http://ops.fhwa.dot.gov/wz/resources/final_rule/wzi_guide/index.htm</a:t>
            </a:r>
          </a:p>
          <a:p>
            <a:pPr eaLnBrk="1" hangingPunct="1"/>
            <a:r>
              <a:rPr lang="en-US" b="1"/>
              <a:t>Possible Problems: </a:t>
            </a:r>
            <a:r>
              <a:rPr lang="en-US"/>
              <a:t>None</a:t>
            </a:r>
          </a:p>
          <a:p>
            <a:endParaRPr lang="en-US"/>
          </a:p>
        </p:txBody>
      </p:sp>
      <p:sp>
        <p:nvSpPr>
          <p:cNvPr id="55300" name="Slide Number Placeholder 3"/>
          <p:cNvSpPr>
            <a:spLocks noGrp="1"/>
          </p:cNvSpPr>
          <p:nvPr>
            <p:ph type="sldNum" sz="quarter" idx="5"/>
          </p:nvPr>
        </p:nvSpPr>
        <p:spPr>
          <a:noFill/>
        </p:spPr>
        <p:txBody>
          <a:bodyPr/>
          <a:lstStyle/>
          <a:p>
            <a:fld id="{FBA45F03-BB36-47B6-9346-31F8F25AFC0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pPr eaLnBrk="1" hangingPunct="1"/>
            <a:r>
              <a:rPr lang="en-US" b="1"/>
              <a:t>Key Message: </a:t>
            </a:r>
            <a:r>
              <a:rPr lang="en-US"/>
              <a:t>Discuss the components of WZ impact assessment process</a:t>
            </a:r>
          </a:p>
          <a:p>
            <a:pPr eaLnBrk="1" hangingPunct="1"/>
            <a:r>
              <a:rPr lang="en-US" b="1"/>
              <a:t>Est. Presentation Time: </a:t>
            </a:r>
            <a:r>
              <a:rPr lang="en-US"/>
              <a:t>Less than 1 minute(s)</a:t>
            </a:r>
            <a:endParaRPr lang="en-US" b="1"/>
          </a:p>
          <a:p>
            <a:pPr eaLnBrk="1" hangingPunct="1"/>
            <a:r>
              <a:rPr lang="en-US" b="1"/>
              <a:t>Explanation of Cues/Builds: </a:t>
            </a:r>
            <a:r>
              <a:rPr lang="en-US"/>
              <a:t>Text box appears on click</a:t>
            </a:r>
          </a:p>
          <a:p>
            <a:r>
              <a:rPr lang="en-US" b="1"/>
              <a:t>Suggested Comments: </a:t>
            </a:r>
            <a:r>
              <a:rPr lang="en-US"/>
              <a:t>Incorporating work zone impacts assessment in program delivery does not entail an entirely new process; rather, it involves the consideration of work zone impacts issues during pre-existing program delivery activities. Thus, the work zone impacts assessment process described in this Guide is structured to mirror the typical State DOT program delivery process.  WZ impacts can be assessed and mitigated during all delivery phases of a project. The level of detail and type of work zone impacts assessment varies depending upon the program delivery stage. Let’s discuss these.</a:t>
            </a:r>
          </a:p>
          <a:p>
            <a:pPr eaLnBrk="1" hangingPunct="1"/>
            <a:r>
              <a:rPr lang="en-US" b="1"/>
              <a:t>Suggested Questions: </a:t>
            </a:r>
            <a:r>
              <a:rPr lang="en-US"/>
              <a:t>None</a:t>
            </a:r>
          </a:p>
          <a:p>
            <a:pPr eaLnBrk="1" hangingPunct="1"/>
            <a:r>
              <a:rPr lang="en-US" b="1"/>
              <a:t>Additional Information: </a:t>
            </a:r>
            <a:r>
              <a:rPr lang="en-US"/>
              <a:t>http://ops.fhwa.dot.gov/wz/resources/final_rule/wzi_guide/index.htm</a:t>
            </a:r>
          </a:p>
          <a:p>
            <a:pPr eaLnBrk="1" hangingPunct="1"/>
            <a:r>
              <a:rPr lang="en-US" b="1"/>
              <a:t>Possible Problems: </a:t>
            </a:r>
            <a:r>
              <a:rPr lang="en-US"/>
              <a:t>Although the “tools” can be used at any point during this process, their main application is during the preliminary engineering and design phases. Avoid  discussing these points here. This is an intro slide.</a:t>
            </a:r>
          </a:p>
          <a:p>
            <a:endParaRPr lang="en-US"/>
          </a:p>
        </p:txBody>
      </p:sp>
      <p:sp>
        <p:nvSpPr>
          <p:cNvPr id="56324" name="Slide Number Placeholder 3"/>
          <p:cNvSpPr>
            <a:spLocks noGrp="1"/>
          </p:cNvSpPr>
          <p:nvPr>
            <p:ph type="sldNum" sz="quarter" idx="5"/>
          </p:nvPr>
        </p:nvSpPr>
        <p:spPr>
          <a:noFill/>
        </p:spPr>
        <p:txBody>
          <a:bodyPr/>
          <a:lstStyle/>
          <a:p>
            <a:fld id="{B725B862-0540-4A5C-AFD3-74913AB3AE17}"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xfrm>
            <a:off x="533400" y="4343400"/>
            <a:ext cx="5867400" cy="4114800"/>
          </a:xfrm>
          <a:noFill/>
          <a:ln/>
        </p:spPr>
        <p:txBody>
          <a:bodyPr/>
          <a:lstStyle/>
          <a:p>
            <a:pPr eaLnBrk="1" hangingPunct="1"/>
            <a:r>
              <a:rPr lang="en-US" b="1"/>
              <a:t>Key Message: </a:t>
            </a:r>
            <a:r>
              <a:rPr lang="en-US"/>
              <a:t>Addressing WZ impacts at the policy level</a:t>
            </a:r>
          </a:p>
          <a:p>
            <a:pPr eaLnBrk="1" hangingPunct="1"/>
            <a:r>
              <a:rPr lang="en-US" b="1"/>
              <a:t>Est. Presentation Time: </a:t>
            </a:r>
            <a:r>
              <a:rPr lang="en-US"/>
              <a:t>Less than 1 minute(s)</a:t>
            </a:r>
            <a:endParaRPr lang="en-US" b="1"/>
          </a:p>
          <a:p>
            <a:pPr eaLnBrk="1" hangingPunct="1"/>
            <a:r>
              <a:rPr lang="en-US" b="1"/>
              <a:t>Explanation of Cues/Builds: </a:t>
            </a:r>
            <a:r>
              <a:rPr lang="en-US"/>
              <a:t>None</a:t>
            </a:r>
          </a:p>
          <a:p>
            <a:r>
              <a:rPr lang="en-US" b="1"/>
              <a:t>Suggested Comments: </a:t>
            </a:r>
            <a:r>
              <a:rPr lang="en-US"/>
              <a:t>At the policy-level, overall policies and program priorities are established and used for decision-making during the different program delivery stages. The policy is applied through policy provisions that address various aspects of transportation system planning, design, construction, maintenance, and operations. Policy provisions may be in the form of standard procedures, specific requirements, performance standards, and/ or policy guidance. Addressing work zone safety and mobility at the policy-level and applying the policy at the various stages of program delivery will facilitate streamlined decision-making and consistency. Policies can help standardize work zone practices that are known to work well, and serve as a guide for planning, designing, and constructing road projects. In addition, a policy-based approach to work zone safety and mobility facilitates buy-in and support from management for the effective assessment and management of work zone impacts. Such standardization and streamlining will in turn lead to good decision-making that results in safe and effective work zones, well-constructed projects, construction quality, improved agency operational and organizational efficiency, and cost effectiveness.</a:t>
            </a:r>
          </a:p>
          <a:p>
            <a:pPr eaLnBrk="1" hangingPunct="1"/>
            <a:r>
              <a:rPr lang="en-US" b="1"/>
              <a:t>Suggested Questions: </a:t>
            </a:r>
            <a:r>
              <a:rPr lang="en-US"/>
              <a:t>How can WZ impact assessment help at the policy level?</a:t>
            </a:r>
          </a:p>
          <a:p>
            <a:pPr eaLnBrk="1" hangingPunct="1"/>
            <a:r>
              <a:rPr lang="en-US" b="1"/>
              <a:t>Additional Information: </a:t>
            </a:r>
            <a:r>
              <a:rPr lang="en-US"/>
              <a:t>http://ops.fhwa.dot.gov/wz/resources/final_rule/wzi_guide/index.htm</a:t>
            </a:r>
          </a:p>
          <a:p>
            <a:pPr eaLnBrk="1" hangingPunct="1"/>
            <a:r>
              <a:rPr lang="en-US" b="1"/>
              <a:t>Possible Problems: </a:t>
            </a:r>
            <a:r>
              <a:rPr lang="en-US"/>
              <a:t>None</a:t>
            </a:r>
          </a:p>
          <a:p>
            <a:endParaRPr lang="en-US"/>
          </a:p>
        </p:txBody>
      </p:sp>
      <p:sp>
        <p:nvSpPr>
          <p:cNvPr id="57348" name="Slide Number Placeholder 3"/>
          <p:cNvSpPr>
            <a:spLocks noGrp="1"/>
          </p:cNvSpPr>
          <p:nvPr>
            <p:ph type="sldNum" sz="quarter" idx="5"/>
          </p:nvPr>
        </p:nvSpPr>
        <p:spPr>
          <a:noFill/>
        </p:spPr>
        <p:txBody>
          <a:bodyPr/>
          <a:lstStyle/>
          <a:p>
            <a:fld id="{E4A37800-7ACB-45EE-BC4A-B3AB2C2BCF9D}"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xfrm>
            <a:off x="381000" y="4343400"/>
            <a:ext cx="5943600" cy="4114800"/>
          </a:xfrm>
          <a:ln/>
        </p:spPr>
        <p:txBody>
          <a:bodyPr/>
          <a:lstStyle/>
          <a:p>
            <a:pPr eaLnBrk="1" hangingPunct="1">
              <a:defRPr/>
            </a:pPr>
            <a:r>
              <a:rPr lang="en-US" sz="1050" b="1" dirty="0"/>
              <a:t>Key Message: </a:t>
            </a:r>
            <a:r>
              <a:rPr lang="en-US" sz="1050" dirty="0"/>
              <a:t>WZ impacts assessment during systems planning</a:t>
            </a:r>
          </a:p>
          <a:p>
            <a:pPr eaLnBrk="1" hangingPunct="1">
              <a:defRPr/>
            </a:pPr>
            <a:r>
              <a:rPr lang="en-US" sz="1050" b="1" dirty="0"/>
              <a:t>Est. Presentation Time: </a:t>
            </a:r>
            <a:r>
              <a:rPr lang="en-US" sz="1050" dirty="0"/>
              <a:t>1 minute(s)</a:t>
            </a:r>
            <a:endParaRPr lang="en-US" sz="1050" b="1" dirty="0"/>
          </a:p>
          <a:p>
            <a:pPr eaLnBrk="1" hangingPunct="1">
              <a:defRPr/>
            </a:pPr>
            <a:r>
              <a:rPr lang="en-US" sz="1050" b="1" dirty="0"/>
              <a:t>Explanation of Cues/Builds: </a:t>
            </a:r>
            <a:r>
              <a:rPr lang="en-US" sz="1050" dirty="0"/>
              <a:t>None</a:t>
            </a:r>
          </a:p>
          <a:p>
            <a:pPr>
              <a:defRPr/>
            </a:pPr>
            <a:r>
              <a:rPr lang="en-US" sz="1050" b="1" dirty="0"/>
              <a:t>Suggested Comments: </a:t>
            </a:r>
            <a:r>
              <a:rPr lang="en-US" sz="1050" dirty="0"/>
              <a:t>Advancing work zone considerations as early as possible in the program delivery process will lead to overall benefits in terms of better planned, budgeted, and implemented projects that minimize work zone impacts. </a:t>
            </a:r>
            <a:endParaRPr lang="en-US" sz="1050" b="1" dirty="0"/>
          </a:p>
          <a:p>
            <a:pPr eaLnBrk="1" hangingPunct="1">
              <a:defRPr/>
            </a:pPr>
            <a:r>
              <a:rPr lang="en-US" sz="1050" b="1" dirty="0"/>
              <a:t>Suggested Questions: </a:t>
            </a:r>
            <a:r>
              <a:rPr lang="en-US" sz="1050" dirty="0"/>
              <a:t>How can WZ impact assessment help during planning stages?</a:t>
            </a:r>
          </a:p>
          <a:p>
            <a:pPr>
              <a:defRPr/>
            </a:pPr>
            <a:r>
              <a:rPr lang="en-US" sz="1050" b="1" dirty="0"/>
              <a:t>Additional Information: </a:t>
            </a:r>
            <a:r>
              <a:rPr lang="en-US" sz="1050" dirty="0"/>
              <a:t>http://ops.fhwa.dot.gov/wz/resources/final_rule/wzi_guide/index.htm. Systems planning is the stage of program delivery where planning for the future is carried out by identifying transportation systems needs and deficiencies, developing and evaluating alternative improvement solutions, and compiling plans and programs for implementing the solutions. Systems planning is conducted at several levels including Statewide, regional, metropolitan, county, local, and corridor. The process is both interactive and iterative, with participation and feedback from concerned public and private organizations, other interested parties, and the general public. Work zone impacts are not generally considered in systems planning. The primary reason cited for this is the lack of sufficient project-specific data during systems planning, such as how the project will be constructed, when exactly it will be built, how long it will last, etc. But many State Departments of Transportation (DOTs), Metropolitan Planning Organizations (MPOs), and other transportation agencies recognize the potential value of assessing work zone impacts during systems planning. </a:t>
            </a:r>
          </a:p>
          <a:p>
            <a:pPr eaLnBrk="1" hangingPunct="1">
              <a:defRPr/>
            </a:pPr>
            <a:r>
              <a:rPr lang="en-US" sz="1050" b="1" dirty="0"/>
              <a:t>Possible Problems: </a:t>
            </a:r>
            <a:r>
              <a:rPr lang="en-US" sz="1050" dirty="0"/>
              <a:t>Quantitative analysis of work zone impacts may not be possible during systems planning due to inadequate project detail and lack of data. In such cases, the particular issue under investigation may be noted so that the staff that conduct assessments in subsequent phases are made aware of the issue.</a:t>
            </a:r>
          </a:p>
          <a:p>
            <a:pPr>
              <a:defRPr/>
            </a:pPr>
            <a:endParaRPr lang="en-US" sz="1050" dirty="0"/>
          </a:p>
        </p:txBody>
      </p:sp>
      <p:sp>
        <p:nvSpPr>
          <p:cNvPr id="58372" name="Slide Number Placeholder 3"/>
          <p:cNvSpPr>
            <a:spLocks noGrp="1"/>
          </p:cNvSpPr>
          <p:nvPr>
            <p:ph type="sldNum" sz="quarter" idx="5"/>
          </p:nvPr>
        </p:nvSpPr>
        <p:spPr>
          <a:noFill/>
        </p:spPr>
        <p:txBody>
          <a:bodyPr/>
          <a:lstStyle/>
          <a:p>
            <a:fld id="{5C013E10-E93B-4159-86E1-7BAF30761243}"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ln/>
        </p:spPr>
        <p:txBody>
          <a:bodyPr/>
          <a:lstStyle/>
          <a:p>
            <a:pPr eaLnBrk="1" hangingPunct="1">
              <a:defRPr/>
            </a:pPr>
            <a:r>
              <a:rPr lang="en-US" sz="1050" b="1" dirty="0"/>
              <a:t>Key Message: </a:t>
            </a:r>
            <a:r>
              <a:rPr lang="en-US" sz="1050" dirty="0"/>
              <a:t>WZ impacts assessment during preliminary engineering</a:t>
            </a:r>
          </a:p>
          <a:p>
            <a:pPr eaLnBrk="1" hangingPunct="1">
              <a:defRPr/>
            </a:pPr>
            <a:r>
              <a:rPr lang="en-US" sz="1050" b="1" dirty="0"/>
              <a:t>Est. Presentation Time: </a:t>
            </a:r>
            <a:r>
              <a:rPr lang="en-US" sz="1050" dirty="0"/>
              <a:t>Less than 1 minute(s)</a:t>
            </a:r>
            <a:endParaRPr lang="en-US" sz="1050" b="1" dirty="0"/>
          </a:p>
          <a:p>
            <a:pPr eaLnBrk="1" hangingPunct="1">
              <a:defRPr/>
            </a:pPr>
            <a:r>
              <a:rPr lang="en-US" sz="1050" b="1" dirty="0"/>
              <a:t>Explanation of Cues/Builds: </a:t>
            </a:r>
            <a:r>
              <a:rPr lang="en-US" sz="1050" dirty="0"/>
              <a:t>None</a:t>
            </a:r>
          </a:p>
          <a:p>
            <a:pPr>
              <a:defRPr/>
            </a:pPr>
            <a:r>
              <a:rPr lang="en-US" sz="1050" b="1" dirty="0"/>
              <a:t>Suggested Comments: </a:t>
            </a:r>
            <a:r>
              <a:rPr lang="en-US" sz="1050" dirty="0"/>
              <a:t>In preliminary engineering, planning is done at the project-level to identify and develop ways to implement the solution, identify potential issues/obstacles, and develop an implementation concept for the project. The focus of preliminary engineering is to identify ways to implement projects.</a:t>
            </a:r>
          </a:p>
          <a:p>
            <a:pPr eaLnBrk="1" hangingPunct="1">
              <a:defRPr/>
            </a:pPr>
            <a:r>
              <a:rPr lang="en-US" sz="1050" b="1" dirty="0"/>
              <a:t>Suggested Questions: </a:t>
            </a:r>
            <a:r>
              <a:rPr lang="en-US" sz="1050" dirty="0"/>
              <a:t>How can WZ impact assessment help during preliminary engineering?</a:t>
            </a:r>
          </a:p>
          <a:p>
            <a:pPr>
              <a:defRPr/>
            </a:pPr>
            <a:r>
              <a:rPr lang="en-US" sz="1050" b="1" dirty="0"/>
              <a:t>Additional Information: </a:t>
            </a:r>
            <a:r>
              <a:rPr lang="en-US" sz="1050" dirty="0"/>
              <a:t>http://ops.fhwa.dot.gov/wz/resources/final_rule/wzi_guide/index.htm. Preliminary engineering is the first stage in project development. This is the stage when designers and project planners conduct early project-level planning and develop an overall design concept of what the new facility would look like. At this stage, projects that are identified in systems planning are handed over to the respective project planners and designers to further develop the project. The main objective is to identify ways to implement the project, and develop appropriate plans and design concepts. Therefore, during preliminary engineering more project-specific information is collected and synthesized. The key difference between systems planning and preliminary engineering is that, in systems planning transportation improvement needs are identified, potential alternative solutions are developed and evaluated, and the best alternatives are chosen for further development and implementation. Therefore, the focus of systems planning is to identify projects. </a:t>
            </a:r>
          </a:p>
          <a:p>
            <a:pPr eaLnBrk="1" hangingPunct="1">
              <a:defRPr/>
            </a:pPr>
            <a:r>
              <a:rPr lang="en-US" sz="1050" b="1" dirty="0"/>
              <a:t>Possible Problems: </a:t>
            </a:r>
            <a:r>
              <a:rPr lang="en-US" sz="1050" dirty="0"/>
              <a:t>None</a:t>
            </a:r>
          </a:p>
          <a:p>
            <a:pPr>
              <a:defRPr/>
            </a:pPr>
            <a:endParaRPr lang="en-US" sz="1050" dirty="0"/>
          </a:p>
        </p:txBody>
      </p:sp>
      <p:sp>
        <p:nvSpPr>
          <p:cNvPr id="59396" name="Slide Number Placeholder 3"/>
          <p:cNvSpPr>
            <a:spLocks noGrp="1"/>
          </p:cNvSpPr>
          <p:nvPr>
            <p:ph type="sldNum" sz="quarter" idx="5"/>
          </p:nvPr>
        </p:nvSpPr>
        <p:spPr>
          <a:noFill/>
        </p:spPr>
        <p:txBody>
          <a:bodyPr/>
          <a:lstStyle/>
          <a:p>
            <a:fld id="{7645600D-2654-4843-B2B3-5C80B0781346}"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pPr eaLnBrk="1" hangingPunct="1"/>
            <a:r>
              <a:rPr lang="en-US" sz="1000" b="1"/>
              <a:t>Key Message: </a:t>
            </a:r>
            <a:r>
              <a:rPr lang="en-US" sz="1000"/>
              <a:t>WZ impacts assessment during design</a:t>
            </a:r>
          </a:p>
          <a:p>
            <a:pPr eaLnBrk="1" hangingPunct="1"/>
            <a:r>
              <a:rPr lang="en-US" sz="1000" b="1"/>
              <a:t>Est. Presentation Time: </a:t>
            </a:r>
            <a:r>
              <a:rPr lang="en-US" sz="1000"/>
              <a:t>Less than 1 minute(s)</a:t>
            </a:r>
            <a:endParaRPr lang="en-US" sz="1000" b="1"/>
          </a:p>
          <a:p>
            <a:pPr eaLnBrk="1" hangingPunct="1"/>
            <a:r>
              <a:rPr lang="en-US" sz="1000" b="1"/>
              <a:t>Explanation of Cues/Builds: </a:t>
            </a:r>
            <a:r>
              <a:rPr lang="en-US" sz="1000"/>
              <a:t>None</a:t>
            </a:r>
          </a:p>
          <a:p>
            <a:r>
              <a:rPr lang="en-US" sz="1000" b="1"/>
              <a:t>Suggested Comments: </a:t>
            </a:r>
            <a:r>
              <a:rPr lang="en-US" sz="1000"/>
              <a:t>Through the course of these design stages, final decisions are made on the best options for all the aspects of the project. Based on these decisions the final plans, specifications, and estimates (PS&amp;Es) and the bid package are developed, followed by bidding and contract award. The ability to estimate these work zone impacts at the early planning and design stages will facilitate better decision-making that will ultimately improve the operational performance of highways during construction and maintenance activities, and minimize the impacts on road users and businesses.</a:t>
            </a:r>
          </a:p>
          <a:p>
            <a:pPr eaLnBrk="1" hangingPunct="1"/>
            <a:r>
              <a:rPr lang="en-US" sz="1000" b="1"/>
              <a:t>Suggested Questions: </a:t>
            </a:r>
            <a:r>
              <a:rPr lang="en-US" sz="1000"/>
              <a:t>How can WZ impact assessment help during the design stages?</a:t>
            </a:r>
          </a:p>
          <a:p>
            <a:r>
              <a:rPr lang="en-US" sz="1000" b="1"/>
              <a:t>Additional Information: </a:t>
            </a:r>
            <a:r>
              <a:rPr lang="en-US" sz="1000"/>
              <a:t>http://ops.fhwa.dot.gov/wz/resources/final_rule/wzi_guide/index.htm. Design represents the stage in program delivery where the final design is conducted for the project and appropriate plan documents, specifications, and cost estimates are developed. These documents lay out exactly how the project will be built, what the issues are, and how the work zone will be implemented and managed. Design is an iterative process that consists of different stages, sometimes referred to by different percentages such as the 30% stage (preliminary engineering), the 60% and 90% stages, and then the final design for the project.  Preliminary engineering and the subsequent design stages are generally performed by similar staff, i.e., project planners and designers belonging to the design/engineering departments of transportation agencies, either at the central office or the region/district level. </a:t>
            </a:r>
          </a:p>
          <a:p>
            <a:pPr eaLnBrk="1" hangingPunct="1"/>
            <a:r>
              <a:rPr lang="en-US" sz="1000" b="1"/>
              <a:t>Possible Problems: </a:t>
            </a:r>
            <a:r>
              <a:rPr lang="en-US" sz="1000"/>
              <a:t>None</a:t>
            </a:r>
          </a:p>
          <a:p>
            <a:endParaRPr lang="en-US" sz="1000"/>
          </a:p>
        </p:txBody>
      </p:sp>
      <p:sp>
        <p:nvSpPr>
          <p:cNvPr id="60420" name="Slide Number Placeholder 3"/>
          <p:cNvSpPr>
            <a:spLocks noGrp="1"/>
          </p:cNvSpPr>
          <p:nvPr>
            <p:ph type="sldNum" sz="quarter" idx="5"/>
          </p:nvPr>
        </p:nvSpPr>
        <p:spPr>
          <a:noFill/>
        </p:spPr>
        <p:txBody>
          <a:bodyPr/>
          <a:lstStyle/>
          <a:p>
            <a:fld id="{73A86EC2-D6DB-4706-80F9-C46749DB7FF8}"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ln/>
        </p:spPr>
        <p:txBody>
          <a:bodyPr/>
          <a:lstStyle/>
          <a:p>
            <a:pPr eaLnBrk="1" hangingPunct="1">
              <a:defRPr/>
            </a:pPr>
            <a:r>
              <a:rPr lang="en-US" sz="1050" b="1" dirty="0"/>
              <a:t>Key Message: </a:t>
            </a:r>
            <a:r>
              <a:rPr lang="en-US" sz="1050" dirty="0"/>
              <a:t>WZ impacts assessment during construction</a:t>
            </a:r>
          </a:p>
          <a:p>
            <a:pPr eaLnBrk="1" hangingPunct="1">
              <a:defRPr/>
            </a:pPr>
            <a:r>
              <a:rPr lang="en-US" sz="1050" b="1" dirty="0"/>
              <a:t>Est. Presentation Time: </a:t>
            </a:r>
            <a:r>
              <a:rPr lang="en-US" sz="1050" dirty="0"/>
              <a:t>Less than 1 minute(s)</a:t>
            </a:r>
            <a:endParaRPr lang="en-US" sz="1050" b="1" dirty="0"/>
          </a:p>
          <a:p>
            <a:pPr eaLnBrk="1" hangingPunct="1">
              <a:defRPr/>
            </a:pPr>
            <a:r>
              <a:rPr lang="en-US" sz="1050" b="1" dirty="0"/>
              <a:t>Explanation of Cues/Builds: </a:t>
            </a:r>
            <a:r>
              <a:rPr lang="en-US" sz="1050" dirty="0"/>
              <a:t>None</a:t>
            </a:r>
          </a:p>
          <a:p>
            <a:pPr>
              <a:defRPr/>
            </a:pPr>
            <a:r>
              <a:rPr lang="en-US" sz="1050" b="1" dirty="0"/>
              <a:t>Suggested Comments: </a:t>
            </a:r>
            <a:r>
              <a:rPr lang="en-US" sz="1050" dirty="0"/>
              <a:t>The objectives of work zone impacts assessment during construction are to:</a:t>
            </a:r>
          </a:p>
          <a:p>
            <a:pPr>
              <a:defRPr/>
            </a:pPr>
            <a:r>
              <a:rPr lang="en-US" sz="1050" dirty="0"/>
              <a:t>• Address and resolve any pre-construction coordination issues.</a:t>
            </a:r>
          </a:p>
          <a:p>
            <a:pPr>
              <a:defRPr/>
            </a:pPr>
            <a:r>
              <a:rPr lang="en-US" sz="1050" dirty="0"/>
              <a:t>• Assess the impact of any proposed changes prior to the start of work (e.g., contractor</a:t>
            </a:r>
          </a:p>
          <a:p>
            <a:pPr>
              <a:defRPr/>
            </a:pPr>
            <a:r>
              <a:rPr lang="en-US" sz="1050" dirty="0"/>
              <a:t>proposed alternate construction staging and/or TMP).</a:t>
            </a:r>
          </a:p>
          <a:p>
            <a:pPr>
              <a:defRPr/>
            </a:pPr>
            <a:r>
              <a:rPr lang="en-US" sz="1050" dirty="0"/>
              <a:t>• Implement the TMP.</a:t>
            </a:r>
          </a:p>
          <a:p>
            <a:pPr>
              <a:defRPr/>
            </a:pPr>
            <a:r>
              <a:rPr lang="en-US" sz="1050" dirty="0"/>
              <a:t>• Actively monitor and manage work zone impacts during construction.</a:t>
            </a:r>
          </a:p>
          <a:p>
            <a:pPr>
              <a:defRPr/>
            </a:pPr>
            <a:r>
              <a:rPr lang="en-US" sz="1050" dirty="0"/>
              <a:t>• Revise the TMP and implement appropriate revisions, if necessary.</a:t>
            </a:r>
          </a:p>
          <a:p>
            <a:pPr>
              <a:defRPr/>
            </a:pPr>
            <a:r>
              <a:rPr lang="en-US" sz="1050" dirty="0"/>
              <a:t>• Document any findings or lessons for use in performance assessments.</a:t>
            </a:r>
          </a:p>
          <a:p>
            <a:pPr eaLnBrk="1" hangingPunct="1">
              <a:defRPr/>
            </a:pPr>
            <a:r>
              <a:rPr lang="en-US" sz="1050" b="1" dirty="0"/>
              <a:t>Suggested Questions: </a:t>
            </a:r>
            <a:r>
              <a:rPr lang="en-US" sz="1050" dirty="0"/>
              <a:t>How can WZ impact assessment help during construction?</a:t>
            </a:r>
          </a:p>
          <a:p>
            <a:pPr>
              <a:defRPr/>
            </a:pPr>
            <a:r>
              <a:rPr lang="en-US" sz="1050" b="1" dirty="0"/>
              <a:t>Additional Information: </a:t>
            </a:r>
            <a:r>
              <a:rPr lang="en-US" sz="1050" dirty="0"/>
              <a:t>http://ops.fhwa.dot.gov/wz/resources/final_rule/wzi_guide/index.htm. Construction is the stage where the project is actually built in the field. The decisions made during the planning, preliminary engineering, and design stages are implemented during the construction stage. During construction, agencies focus on implementing the TCP, managing the construction project, facilitating safety for motorists and workers, and maintaining traffic through the work zone. Recordkeeping of day-to-day project activities and tracking of project progress is performed using field diaries and project logs. It is important to monitor the TMP in the field for effectiveness. The TMP should be adjusted to help manage the impacts.</a:t>
            </a:r>
          </a:p>
          <a:p>
            <a:pPr eaLnBrk="1" hangingPunct="1">
              <a:defRPr/>
            </a:pPr>
            <a:r>
              <a:rPr lang="en-US" sz="1050" b="1" dirty="0"/>
              <a:t>Possible Problems: </a:t>
            </a:r>
            <a:r>
              <a:rPr lang="en-US" sz="1050" dirty="0"/>
              <a:t>None</a:t>
            </a:r>
          </a:p>
          <a:p>
            <a:pPr>
              <a:defRPr/>
            </a:pPr>
            <a:endParaRPr lang="en-US" sz="1050" dirty="0"/>
          </a:p>
        </p:txBody>
      </p:sp>
      <p:sp>
        <p:nvSpPr>
          <p:cNvPr id="61444" name="Slide Number Placeholder 3"/>
          <p:cNvSpPr>
            <a:spLocks noGrp="1"/>
          </p:cNvSpPr>
          <p:nvPr>
            <p:ph type="sldNum" sz="quarter" idx="5"/>
          </p:nvPr>
        </p:nvSpPr>
        <p:spPr>
          <a:noFill/>
        </p:spPr>
        <p:txBody>
          <a:bodyPr/>
          <a:lstStyle/>
          <a:p>
            <a:fld id="{BB217B8E-A780-405D-8465-EC642ED5558B}"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F859B1FC-7F37-407A-A5A0-3605525CDC9E}" type="slidenum">
              <a:rPr lang="en-US" sz="1200"/>
              <a:pPr algn="r"/>
              <a:t>17</a:t>
            </a:fld>
            <a:endParaRPr lang="en-US" sz="120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r>
              <a:rPr lang="en-US" b="1"/>
              <a:t>Key Message: </a:t>
            </a:r>
            <a:r>
              <a:rPr lang="en-US"/>
              <a:t>Define the term queue</a:t>
            </a:r>
          </a:p>
          <a:p>
            <a:pPr eaLnBrk="1" hangingPunct="1"/>
            <a:r>
              <a:rPr lang="en-US" b="1"/>
              <a:t>Est. Presentation Time: </a:t>
            </a:r>
            <a:r>
              <a:rPr lang="en-US"/>
              <a:t>1 minute(s)</a:t>
            </a:r>
            <a:endParaRPr lang="en-US" b="1"/>
          </a:p>
          <a:p>
            <a:pPr eaLnBrk="1" hangingPunct="1"/>
            <a:r>
              <a:rPr lang="en-US" b="1"/>
              <a:t>Explanation of Cues/Builds: </a:t>
            </a:r>
            <a:r>
              <a:rPr lang="en-US"/>
              <a:t>None</a:t>
            </a:r>
          </a:p>
          <a:p>
            <a:pPr eaLnBrk="1" hangingPunct="1"/>
            <a:r>
              <a:rPr lang="en-US" b="1"/>
              <a:t>Suggested Comments: </a:t>
            </a:r>
            <a:r>
              <a:rPr lang="en-US"/>
              <a:t>A queue by definition is a line of people or vehicles waiting their turn.  In the case of vehicles, each is waiting to get through a capacity restriction in a work zone.  Queues can extend for miles upstream of the capacity restriction.  Prior to a queue, flow can be very unstable.  As queues dissipate, the flow is relatively stable. </a:t>
            </a:r>
          </a:p>
          <a:p>
            <a:pPr eaLnBrk="1" hangingPunct="1"/>
            <a:r>
              <a:rPr lang="en-US" b="1"/>
              <a:t>Suggested Questions: </a:t>
            </a:r>
            <a:r>
              <a:rPr lang="en-US"/>
              <a:t>What is the greatest safety risk from a queue?  Speed variability, which creates greater rear-end crash risk.</a:t>
            </a:r>
          </a:p>
          <a:p>
            <a:pPr eaLnBrk="1" hangingPunct="1"/>
            <a:r>
              <a:rPr lang="en-US" b="1"/>
              <a:t>Additional Information: </a:t>
            </a:r>
            <a:r>
              <a:rPr lang="en-US"/>
              <a:t>None</a:t>
            </a:r>
            <a:endParaRPr lang="en-US" b="1"/>
          </a:p>
          <a:p>
            <a:pPr eaLnBrk="1" hangingPunct="1"/>
            <a:r>
              <a:rPr lang="en-US" b="1"/>
              <a:t>Possible Problems: </a:t>
            </a:r>
            <a:r>
              <a:rPr lang="en-US"/>
              <a:t>None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9D94FF5D-33E3-47C2-A1AF-BD9FC77567AC}" type="slidenum">
              <a:rPr lang="en-US" sz="1200"/>
              <a:pPr algn="r"/>
              <a:t>18</a:t>
            </a:fld>
            <a:endParaRPr lang="en-US" sz="1200"/>
          </a:p>
        </p:txBody>
      </p:sp>
      <p:sp>
        <p:nvSpPr>
          <p:cNvPr id="63491" name="Rectangle 2"/>
          <p:cNvSpPr>
            <a:spLocks noGrp="1" noRot="1" noChangeAspect="1" noChangeArrowheads="1" noTextEdit="1"/>
          </p:cNvSpPr>
          <p:nvPr>
            <p:ph type="sldImg"/>
          </p:nvPr>
        </p:nvSpPr>
        <p:spPr>
          <a:xfrm>
            <a:off x="1143000" y="685800"/>
            <a:ext cx="4573588" cy="3430588"/>
          </a:xfrm>
          <a:solidFill>
            <a:srgbClr val="FFFFFF"/>
          </a:solidFill>
          <a:ln/>
        </p:spPr>
      </p:sp>
      <p:sp>
        <p:nvSpPr>
          <p:cNvPr id="63492" name="Rectangle 3"/>
          <p:cNvSpPr>
            <a:spLocks noGrp="1" noChangeArrowheads="1"/>
          </p:cNvSpPr>
          <p:nvPr>
            <p:ph type="body" idx="1"/>
          </p:nvPr>
        </p:nvSpPr>
        <p:spPr>
          <a:xfrm>
            <a:off x="711200" y="4344988"/>
            <a:ext cx="5384800" cy="4113212"/>
          </a:xfrm>
          <a:noFill/>
          <a:ln/>
        </p:spPr>
        <p:txBody>
          <a:bodyPr/>
          <a:lstStyle/>
          <a:p>
            <a:pPr eaLnBrk="1" hangingPunct="1"/>
            <a:r>
              <a:rPr lang="en-US" b="1"/>
              <a:t>Key Message: </a:t>
            </a:r>
            <a:r>
              <a:rPr lang="en-US"/>
              <a:t>Describe some common issues associated with queues</a:t>
            </a:r>
          </a:p>
          <a:p>
            <a:pPr eaLnBrk="1" hangingPunct="1"/>
            <a:r>
              <a:rPr lang="en-US" b="1"/>
              <a:t>Est. Presentation Time: </a:t>
            </a:r>
            <a:r>
              <a:rPr lang="en-US"/>
              <a:t>1 minute</a:t>
            </a:r>
          </a:p>
          <a:p>
            <a:pPr eaLnBrk="1" hangingPunct="1"/>
            <a:r>
              <a:rPr lang="en-US" b="1"/>
              <a:t>Explanation of Cues/Builds: </a:t>
            </a:r>
            <a:r>
              <a:rPr lang="en-US"/>
              <a:t>None</a:t>
            </a:r>
          </a:p>
          <a:p>
            <a:pPr eaLnBrk="1" hangingPunct="1"/>
            <a:r>
              <a:rPr lang="en-US" b="1"/>
              <a:t>Suggested Comments: </a:t>
            </a:r>
            <a:r>
              <a:rPr lang="en-US"/>
              <a:t>These areas can commonly experience queuing.  The advance warning area provides information to motorists and can experience queues due to the downstream taper, for example.  Queues may also extend upstream of the advance warning area, and the back-of-queue may extend past the first advance warning sign. Queues may also form adjacent to the work space as equipment moves in and out, causing temporary queuing.</a:t>
            </a:r>
            <a:endParaRPr lang="en-US" b="1"/>
          </a:p>
          <a:p>
            <a:pPr eaLnBrk="1" hangingPunct="1"/>
            <a:r>
              <a:rPr lang="en-US" b="1"/>
              <a:t>Suggested Questions: </a:t>
            </a:r>
            <a:r>
              <a:rPr lang="en-US"/>
              <a:t>None</a:t>
            </a:r>
          </a:p>
          <a:p>
            <a:pPr eaLnBrk="1" hangingPunct="1"/>
            <a:r>
              <a:rPr lang="en-US" b="1"/>
              <a:t>Additional Information: </a:t>
            </a:r>
            <a:r>
              <a:rPr lang="en-US"/>
              <a:t>None</a:t>
            </a:r>
            <a:endParaRPr lang="en-US" b="1"/>
          </a:p>
          <a:p>
            <a:pPr eaLnBrk="1" hangingPunct="1"/>
            <a:r>
              <a:rPr lang="en-US" b="1"/>
              <a:t>Possible Problems: </a:t>
            </a:r>
            <a:r>
              <a:rPr lang="en-US"/>
              <a:t>None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F052FE79-BDD7-4D6A-8081-7B19B417F793}" type="slidenum">
              <a:rPr lang="en-US" sz="1200"/>
              <a:pPr algn="r"/>
              <a:t>19</a:t>
            </a:fld>
            <a:endParaRPr lang="en-US" sz="1200"/>
          </a:p>
        </p:txBody>
      </p:sp>
      <p:sp>
        <p:nvSpPr>
          <p:cNvPr id="64515" name="Rectangle 2"/>
          <p:cNvSpPr>
            <a:spLocks noGrp="1" noRot="1" noChangeAspect="1" noChangeArrowheads="1" noTextEdit="1"/>
          </p:cNvSpPr>
          <p:nvPr>
            <p:ph type="sldImg"/>
          </p:nvPr>
        </p:nvSpPr>
        <p:spPr>
          <a:xfrm>
            <a:off x="1143000" y="685800"/>
            <a:ext cx="4573588" cy="3430588"/>
          </a:xfrm>
          <a:solidFill>
            <a:srgbClr val="FFFFFF"/>
          </a:solidFill>
          <a:ln/>
        </p:spPr>
      </p:sp>
      <p:sp>
        <p:nvSpPr>
          <p:cNvPr id="64516" name="Rectangle 3"/>
          <p:cNvSpPr>
            <a:spLocks noGrp="1" noChangeArrowheads="1"/>
          </p:cNvSpPr>
          <p:nvPr>
            <p:ph type="body" idx="1"/>
          </p:nvPr>
        </p:nvSpPr>
        <p:spPr>
          <a:xfrm>
            <a:off x="728663" y="4344988"/>
            <a:ext cx="5418137" cy="4113212"/>
          </a:xfrm>
          <a:noFill/>
          <a:ln/>
        </p:spPr>
        <p:txBody>
          <a:bodyPr/>
          <a:lstStyle/>
          <a:p>
            <a:pPr eaLnBrk="1" hangingPunct="1"/>
            <a:r>
              <a:rPr lang="en-US" b="1"/>
              <a:t>Key Message: </a:t>
            </a:r>
            <a:r>
              <a:rPr lang="en-US"/>
              <a:t>Describe some common issues associated with queues.</a:t>
            </a:r>
          </a:p>
          <a:p>
            <a:pPr eaLnBrk="1" hangingPunct="1"/>
            <a:r>
              <a:rPr lang="en-US" b="1"/>
              <a:t>Est. Presentation Time: </a:t>
            </a:r>
            <a:r>
              <a:rPr lang="en-US"/>
              <a:t>1 minute</a:t>
            </a:r>
          </a:p>
          <a:p>
            <a:pPr eaLnBrk="1" hangingPunct="1"/>
            <a:r>
              <a:rPr lang="en-US" b="1"/>
              <a:t>Explanation of Cues/Builds: </a:t>
            </a:r>
            <a:r>
              <a:rPr lang="en-US"/>
              <a:t>None</a:t>
            </a:r>
          </a:p>
          <a:p>
            <a:pPr eaLnBrk="1" hangingPunct="1"/>
            <a:r>
              <a:rPr lang="en-US" b="1"/>
              <a:t>Suggested Comments: </a:t>
            </a:r>
            <a:r>
              <a:rPr lang="en-US"/>
              <a:t>It is widely recognized that when congestion develops and queues form at the approach to a work zone, the risk of crashes increases, especially on highways where speeds are high and drivers are accustomed to unencumbered travel. These types of conditions may make queuing situations even more difficult for drivers to navigate safely. Queuing can lead to increased rear-end crash risk due to the higher speed of traffic approaching the back-of-queue.  The higher the variability in speed, the higher the crash risk.  Also, the crash may be more severe with injuries and possibly fatalities due to the high speed variability. According to a study conducted by the Liberty Mutual Research Center for Safety and Health, rear-end collisions account for 31% of crashes that occur at highway construction sites.  The same study noted that 26% of crashes involved a stopped or slowing vehicle in the work zone.</a:t>
            </a:r>
          </a:p>
          <a:p>
            <a:pPr eaLnBrk="1" hangingPunct="1"/>
            <a:r>
              <a:rPr lang="en-US" b="1"/>
              <a:t>Suggested Questions: </a:t>
            </a:r>
            <a:r>
              <a:rPr lang="en-US"/>
              <a:t>None</a:t>
            </a:r>
          </a:p>
          <a:p>
            <a:pPr eaLnBrk="1" hangingPunct="1"/>
            <a:r>
              <a:rPr lang="en-US" b="1"/>
              <a:t>Additional Information: </a:t>
            </a:r>
            <a:r>
              <a:rPr lang="en-US"/>
              <a:t>Statistics source – “Motor vehicle crashes in roadway construction workzones”.  Accident Analysis and Prevention, Volume 28, Issue 1, January 1996.</a:t>
            </a:r>
          </a:p>
          <a:p>
            <a:pPr eaLnBrk="1" hangingPunct="1"/>
            <a:r>
              <a:rPr lang="en-US" b="1"/>
              <a:t>Possible Problems: </a:t>
            </a:r>
            <a:r>
              <a:rPr lang="en-US"/>
              <a:t>None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pPr eaLnBrk="1" hangingPunct="1"/>
            <a:r>
              <a:rPr lang="en-US" b="1"/>
              <a:t>Key Message: </a:t>
            </a:r>
            <a:r>
              <a:rPr lang="en-US"/>
              <a:t>State the module objectives</a:t>
            </a:r>
          </a:p>
          <a:p>
            <a:pPr eaLnBrk="1" hangingPunct="1"/>
            <a:r>
              <a:rPr lang="en-US" b="1"/>
              <a:t>Est. Presentation Time: </a:t>
            </a:r>
            <a:r>
              <a:rPr lang="en-US"/>
              <a:t>Less than 1 minute(s)</a:t>
            </a:r>
          </a:p>
          <a:p>
            <a:pPr eaLnBrk="1" hangingPunct="1"/>
            <a:r>
              <a:rPr lang="en-US" b="1"/>
              <a:t>Explanation of Cues/Builds: </a:t>
            </a:r>
            <a:r>
              <a:rPr lang="en-US"/>
              <a:t>None</a:t>
            </a:r>
          </a:p>
          <a:p>
            <a:pPr eaLnBrk="1" hangingPunct="1"/>
            <a:r>
              <a:rPr lang="en-US" b="1"/>
              <a:t>Suggested Comments: </a:t>
            </a:r>
            <a:r>
              <a:rPr lang="en-US"/>
              <a:t>None</a:t>
            </a:r>
            <a:endParaRPr lang="en-US" b="1"/>
          </a:p>
          <a:p>
            <a:pPr eaLnBrk="1" hangingPunct="1"/>
            <a:r>
              <a:rPr lang="en-US" b="1"/>
              <a:t>Suggested Questions: </a:t>
            </a:r>
            <a:r>
              <a:rPr lang="en-US"/>
              <a:t>None</a:t>
            </a:r>
          </a:p>
          <a:p>
            <a:pPr eaLnBrk="1" hangingPunct="1"/>
            <a:r>
              <a:rPr lang="en-US" b="1"/>
              <a:t>Additional Information: </a:t>
            </a:r>
            <a:r>
              <a:rPr lang="en-US"/>
              <a:t>None</a:t>
            </a:r>
            <a:endParaRPr lang="en-US" b="1"/>
          </a:p>
          <a:p>
            <a:pPr eaLnBrk="1" hangingPunct="1"/>
            <a:r>
              <a:rPr lang="en-US" b="1"/>
              <a:t>Possible Problems: </a:t>
            </a:r>
            <a:r>
              <a:rPr lang="en-US"/>
              <a:t>None</a:t>
            </a:r>
          </a:p>
          <a:p>
            <a:endParaRPr lang="en-US"/>
          </a:p>
        </p:txBody>
      </p:sp>
      <p:sp>
        <p:nvSpPr>
          <p:cNvPr id="47108" name="Slide Number Placeholder 3"/>
          <p:cNvSpPr>
            <a:spLocks noGrp="1"/>
          </p:cNvSpPr>
          <p:nvPr>
            <p:ph type="sldNum" sz="quarter" idx="5"/>
          </p:nvPr>
        </p:nvSpPr>
        <p:spPr>
          <a:noFill/>
        </p:spPr>
        <p:txBody>
          <a:bodyPr/>
          <a:lstStyle/>
          <a:p>
            <a:fld id="{0D33ACAC-F51B-4AFB-8E3E-7366236D840D}"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877ABE5E-017C-4562-B653-5B5C5025C1AA}" type="slidenum">
              <a:rPr lang="en-US" sz="1200"/>
              <a:pPr algn="r"/>
              <a:t>20</a:t>
            </a:fld>
            <a:endParaRPr lang="en-US" sz="1200"/>
          </a:p>
        </p:txBody>
      </p:sp>
      <p:sp>
        <p:nvSpPr>
          <p:cNvPr id="65539" name="Rectangle 2"/>
          <p:cNvSpPr>
            <a:spLocks noGrp="1" noRot="1" noChangeAspect="1" noChangeArrowheads="1" noTextEdit="1"/>
          </p:cNvSpPr>
          <p:nvPr>
            <p:ph type="sldImg"/>
          </p:nvPr>
        </p:nvSpPr>
        <p:spPr>
          <a:xfrm>
            <a:off x="1143000" y="685800"/>
            <a:ext cx="4573588" cy="3430588"/>
          </a:xfrm>
          <a:solidFill>
            <a:srgbClr val="FFFFFF"/>
          </a:solidFill>
          <a:ln/>
        </p:spPr>
      </p:sp>
      <p:sp>
        <p:nvSpPr>
          <p:cNvPr id="65540" name="Rectangle 3"/>
          <p:cNvSpPr>
            <a:spLocks noGrp="1" noChangeArrowheads="1"/>
          </p:cNvSpPr>
          <p:nvPr>
            <p:ph type="body" idx="1"/>
          </p:nvPr>
        </p:nvSpPr>
        <p:spPr>
          <a:xfrm>
            <a:off x="744538" y="4344988"/>
            <a:ext cx="5283200" cy="4070350"/>
          </a:xfrm>
          <a:noFill/>
          <a:ln/>
        </p:spPr>
        <p:txBody>
          <a:bodyPr/>
          <a:lstStyle/>
          <a:p>
            <a:pPr eaLnBrk="1" hangingPunct="1"/>
            <a:r>
              <a:rPr lang="en-US" b="1"/>
              <a:t>Key Message: </a:t>
            </a:r>
            <a:r>
              <a:rPr lang="en-US"/>
              <a:t>Describe some common issues associated with queues.</a:t>
            </a:r>
          </a:p>
          <a:p>
            <a:pPr eaLnBrk="1" hangingPunct="1"/>
            <a:r>
              <a:rPr lang="en-US" b="1"/>
              <a:t>Est. Presentation Time: </a:t>
            </a:r>
            <a:r>
              <a:rPr lang="en-US"/>
              <a:t>1 minute</a:t>
            </a:r>
          </a:p>
          <a:p>
            <a:pPr eaLnBrk="1" hangingPunct="1"/>
            <a:r>
              <a:rPr lang="en-US" b="1"/>
              <a:t>Explanation of Cues/Builds: </a:t>
            </a:r>
            <a:r>
              <a:rPr lang="en-US"/>
              <a:t>None</a:t>
            </a:r>
          </a:p>
          <a:p>
            <a:pPr eaLnBrk="1" hangingPunct="1"/>
            <a:r>
              <a:rPr lang="en-US" b="1"/>
              <a:t>Suggested Comments: </a:t>
            </a:r>
            <a:r>
              <a:rPr lang="en-US"/>
              <a:t>End-of-queue risks can be compounded by other site-specific conditions, such as limited sight distance and roadway curvature. Recurring congestion may also compound the problem. Roadway geometry may make it difficult for drivers to see a queue in enough time to be able to slow and stop. Access points near a traffic queue may make merge and diverge conditions less safe, and areas near work vehicle access points may also experience greater queue impacts. </a:t>
            </a:r>
          </a:p>
          <a:p>
            <a:pPr eaLnBrk="1" hangingPunct="1"/>
            <a:r>
              <a:rPr lang="en-US" b="1"/>
              <a:t>Suggested Questions: </a:t>
            </a:r>
            <a:r>
              <a:rPr lang="en-US"/>
              <a:t>None</a:t>
            </a:r>
          </a:p>
          <a:p>
            <a:pPr eaLnBrk="1" hangingPunct="1"/>
            <a:r>
              <a:rPr lang="en-US" b="1"/>
              <a:t>Additional Information: </a:t>
            </a:r>
            <a:r>
              <a:rPr lang="en-US"/>
              <a:t>None</a:t>
            </a:r>
            <a:endParaRPr lang="en-US" b="1"/>
          </a:p>
          <a:p>
            <a:pPr eaLnBrk="1" hangingPunct="1"/>
            <a:r>
              <a:rPr lang="en-US" b="1"/>
              <a:t>Possible Problems: </a:t>
            </a:r>
            <a:r>
              <a:rPr lang="en-US"/>
              <a:t>None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6C2911C5-A07A-41C7-87A1-EBE43E1141E8}" type="slidenum">
              <a:rPr lang="en-US" sz="1200"/>
              <a:pPr algn="r"/>
              <a:t>21</a:t>
            </a:fld>
            <a:endParaRPr lang="en-US" sz="1200"/>
          </a:p>
        </p:txBody>
      </p:sp>
      <p:sp>
        <p:nvSpPr>
          <p:cNvPr id="66563" name="Rectangle 2"/>
          <p:cNvSpPr>
            <a:spLocks noGrp="1" noRot="1" noChangeAspect="1" noChangeArrowheads="1" noTextEdit="1"/>
          </p:cNvSpPr>
          <p:nvPr>
            <p:ph type="sldImg"/>
          </p:nvPr>
        </p:nvSpPr>
        <p:spPr>
          <a:xfrm>
            <a:off x="1143000" y="685800"/>
            <a:ext cx="4573588" cy="3430588"/>
          </a:xfrm>
          <a:solidFill>
            <a:srgbClr val="FFFFFF"/>
          </a:solidFill>
          <a:ln/>
        </p:spPr>
      </p:sp>
      <p:sp>
        <p:nvSpPr>
          <p:cNvPr id="66564" name="Rectangle 3"/>
          <p:cNvSpPr>
            <a:spLocks noGrp="1" noChangeArrowheads="1"/>
          </p:cNvSpPr>
          <p:nvPr>
            <p:ph type="body" idx="1"/>
          </p:nvPr>
        </p:nvSpPr>
        <p:spPr>
          <a:xfrm>
            <a:off x="744538" y="4344988"/>
            <a:ext cx="5351462" cy="4113212"/>
          </a:xfrm>
          <a:noFill/>
          <a:ln/>
        </p:spPr>
        <p:txBody>
          <a:bodyPr/>
          <a:lstStyle/>
          <a:p>
            <a:pPr eaLnBrk="1" hangingPunct="1"/>
            <a:r>
              <a:rPr lang="en-US" b="1"/>
              <a:t>Key Message: </a:t>
            </a:r>
            <a:r>
              <a:rPr lang="en-US"/>
              <a:t>Describe some common issues associated with queues.</a:t>
            </a:r>
          </a:p>
          <a:p>
            <a:pPr eaLnBrk="1" hangingPunct="1"/>
            <a:r>
              <a:rPr lang="en-US" b="1"/>
              <a:t>Est. Presentation Time: </a:t>
            </a:r>
            <a:r>
              <a:rPr lang="en-US"/>
              <a:t>1 minute</a:t>
            </a:r>
          </a:p>
          <a:p>
            <a:pPr eaLnBrk="1" hangingPunct="1"/>
            <a:r>
              <a:rPr lang="en-US" b="1"/>
              <a:t>Explanation of Cues/Builds: </a:t>
            </a:r>
            <a:r>
              <a:rPr lang="en-US"/>
              <a:t>None</a:t>
            </a:r>
          </a:p>
          <a:p>
            <a:pPr eaLnBrk="1" hangingPunct="1"/>
            <a:r>
              <a:rPr lang="en-US" b="1"/>
              <a:t>Suggested Comments: </a:t>
            </a:r>
            <a:r>
              <a:rPr lang="en-US"/>
              <a:t>Analysis of work zone impacts can help identify when and where queues are likely to occur.  This helps to identify when mitigation strategies are needed and which strategies would be appropriate.  We will discuss some treatments later.  The more knowledge we have about the potential problems and issues, the better we can design treatments for the specific issues. </a:t>
            </a:r>
          </a:p>
          <a:p>
            <a:pPr eaLnBrk="1" hangingPunct="1"/>
            <a:r>
              <a:rPr lang="en-US" b="1"/>
              <a:t>Suggested Questions: </a:t>
            </a:r>
            <a:r>
              <a:rPr lang="en-US"/>
              <a:t>None</a:t>
            </a:r>
          </a:p>
          <a:p>
            <a:pPr eaLnBrk="1" hangingPunct="1"/>
            <a:r>
              <a:rPr lang="en-US" b="1"/>
              <a:t>Additional Information: </a:t>
            </a:r>
            <a:r>
              <a:rPr lang="en-US"/>
              <a:t>None</a:t>
            </a:r>
            <a:endParaRPr lang="en-US" b="1"/>
          </a:p>
          <a:p>
            <a:pPr eaLnBrk="1" hangingPunct="1"/>
            <a:r>
              <a:rPr lang="en-US" b="1"/>
              <a:t>Possible Problems: </a:t>
            </a:r>
            <a:r>
              <a:rPr lang="en-US"/>
              <a:t>We will hold off on discussing treatments until the analysis techniques have been described.</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85BDAB00-22CD-47DB-9774-F28F61EDB852}" type="slidenum">
              <a:rPr lang="en-US" smtClean="0"/>
              <a:pPr/>
              <a:t>22</a:t>
            </a:fld>
            <a:endParaRPr lang="en-US"/>
          </a:p>
        </p:txBody>
      </p:sp>
      <p:sp>
        <p:nvSpPr>
          <p:cNvPr id="67587" name="Rectangle 2"/>
          <p:cNvSpPr>
            <a:spLocks noGrp="1" noRot="1" noChangeAspect="1" noChangeArrowheads="1" noTextEdit="1"/>
          </p:cNvSpPr>
          <p:nvPr>
            <p:ph type="sldImg"/>
          </p:nvPr>
        </p:nvSpPr>
        <p:spPr>
          <a:solidFill>
            <a:srgbClr val="FFFFFF"/>
          </a:solidFill>
          <a:ln/>
        </p:spPr>
      </p:sp>
      <p:sp>
        <p:nvSpPr>
          <p:cNvPr id="67588" name="Rectangle 3"/>
          <p:cNvSpPr>
            <a:spLocks noGrp="1" noChangeArrowheads="1"/>
          </p:cNvSpPr>
          <p:nvPr>
            <p:ph type="body" idx="1"/>
          </p:nvPr>
        </p:nvSpPr>
        <p:spPr>
          <a:xfrm>
            <a:off x="693738" y="4343400"/>
            <a:ext cx="5249862" cy="4114800"/>
          </a:xfrm>
          <a:noFill/>
          <a:ln/>
        </p:spPr>
        <p:txBody>
          <a:bodyPr/>
          <a:lstStyle/>
          <a:p>
            <a:pPr eaLnBrk="1" hangingPunct="1"/>
            <a:r>
              <a:rPr lang="en-US" b="1"/>
              <a:t>Key Message: </a:t>
            </a:r>
            <a:r>
              <a:rPr lang="en-US"/>
              <a:t>Discuss demand as it relates to capacity</a:t>
            </a:r>
          </a:p>
          <a:p>
            <a:pPr eaLnBrk="1" hangingPunct="1"/>
            <a:r>
              <a:rPr lang="en-US" b="1"/>
              <a:t>Est. Presentation Time: </a:t>
            </a:r>
            <a:r>
              <a:rPr lang="en-US"/>
              <a:t>1 minute</a:t>
            </a:r>
          </a:p>
          <a:p>
            <a:pPr eaLnBrk="1" hangingPunct="1"/>
            <a:r>
              <a:rPr lang="en-US" b="1"/>
              <a:t>Explanation of Cues/Builds: </a:t>
            </a:r>
            <a:r>
              <a:rPr lang="en-US"/>
              <a:t>None</a:t>
            </a:r>
          </a:p>
          <a:p>
            <a:pPr eaLnBrk="1" hangingPunct="1"/>
            <a:r>
              <a:rPr lang="en-US" b="1"/>
              <a:t>Suggested Comments</a:t>
            </a:r>
            <a:r>
              <a:rPr lang="en-US"/>
              <a:t>: Queues build as traffic demand increases above the capacity of the facility. A volume to capacity (v/c) ratio compares demand to capacity.  A v/c ratio is less than one for undersaturated conditions, equal to one for saturated conditions, and greater than one for oversaturated conditions.  Demand accurately represents the volume crossing a point on the roadway plus queued vehicles, while volume is simply a traffic count for a given time period.  Queues can build rapidly once oversaturated conditions are present.</a:t>
            </a:r>
          </a:p>
          <a:p>
            <a:pPr eaLnBrk="1" hangingPunct="1"/>
            <a:r>
              <a:rPr lang="en-US" b="1"/>
              <a:t>Suggested Questions: </a:t>
            </a:r>
            <a:r>
              <a:rPr lang="en-US"/>
              <a:t>How can you have a v/c ratio greater than 1?  It’s because of the stored vehicles in the queue that aren’t processed immediately, making the demand higher than the capacity.  If you use traffic counts, do you typically get volume or demand?  Typically volume, as the counts for a spot location do not represent the vehicles stored in the queue at the end of the count period.  Additional methods or equipment would be needed to measure true demand that includes queued vehicles.</a:t>
            </a:r>
          </a:p>
          <a:p>
            <a:pPr eaLnBrk="1" hangingPunct="1"/>
            <a:r>
              <a:rPr lang="en-US" b="1"/>
              <a:t>Additional Information: </a:t>
            </a:r>
            <a:r>
              <a:rPr lang="en-US"/>
              <a:t>None</a:t>
            </a:r>
          </a:p>
          <a:p>
            <a:pPr eaLnBrk="1" hangingPunct="1"/>
            <a:r>
              <a:rPr lang="en-US" b="1"/>
              <a:t>Possible Problems: </a:t>
            </a:r>
            <a:r>
              <a:rPr lang="en-US"/>
              <a:t>None</a:t>
            </a:r>
          </a:p>
          <a:p>
            <a:pPr eaLnBrk="1" hangingPunct="1"/>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C2ABF61A-05EB-4445-A24C-4036BACE2D70}" type="slidenum">
              <a:rPr lang="en-US" sz="1200"/>
              <a:pPr algn="r"/>
              <a:t>23</a:t>
            </a:fld>
            <a:endParaRPr lang="en-US" sz="1200"/>
          </a:p>
        </p:txBody>
      </p:sp>
      <p:sp>
        <p:nvSpPr>
          <p:cNvPr id="68611" name="Rectangle 2"/>
          <p:cNvSpPr>
            <a:spLocks noGrp="1" noRot="1" noChangeAspect="1" noChangeArrowheads="1" noTextEdit="1"/>
          </p:cNvSpPr>
          <p:nvPr>
            <p:ph type="sldImg"/>
          </p:nvPr>
        </p:nvSpPr>
        <p:spPr>
          <a:solidFill>
            <a:srgbClr val="FFFFFF"/>
          </a:solidFill>
          <a:ln/>
        </p:spPr>
      </p:sp>
      <p:sp>
        <p:nvSpPr>
          <p:cNvPr id="68612" name="Rectangle 3"/>
          <p:cNvSpPr>
            <a:spLocks noGrp="1" noChangeArrowheads="1"/>
          </p:cNvSpPr>
          <p:nvPr>
            <p:ph type="body" idx="1"/>
          </p:nvPr>
        </p:nvSpPr>
        <p:spPr>
          <a:xfrm>
            <a:off x="660400" y="4343400"/>
            <a:ext cx="5283200" cy="4114800"/>
          </a:xfrm>
          <a:noFill/>
          <a:ln/>
        </p:spPr>
        <p:txBody>
          <a:bodyPr/>
          <a:lstStyle/>
          <a:p>
            <a:pPr eaLnBrk="1" hangingPunct="1"/>
            <a:r>
              <a:rPr lang="en-US" b="1"/>
              <a:t>Key Message: </a:t>
            </a:r>
            <a:r>
              <a:rPr lang="en-US"/>
              <a:t>Discuss how to calculate (roughly) a V/C ratio given planning level data</a:t>
            </a:r>
          </a:p>
          <a:p>
            <a:pPr eaLnBrk="1" hangingPunct="1"/>
            <a:r>
              <a:rPr lang="en-US" b="1"/>
              <a:t>Est. Presentation Time: </a:t>
            </a:r>
            <a:r>
              <a:rPr lang="en-US"/>
              <a:t>1-2 minute(s)</a:t>
            </a:r>
          </a:p>
          <a:p>
            <a:pPr eaLnBrk="1" hangingPunct="1"/>
            <a:r>
              <a:rPr lang="en-US" b="1"/>
              <a:t>Explanation of Cues/Builds: </a:t>
            </a:r>
            <a:r>
              <a:rPr lang="en-US"/>
              <a:t>None</a:t>
            </a:r>
          </a:p>
          <a:p>
            <a:pPr eaLnBrk="1" hangingPunct="1"/>
            <a:r>
              <a:rPr lang="en-US" b="1"/>
              <a:t>Suggested Comments</a:t>
            </a:r>
            <a:r>
              <a:rPr lang="en-US"/>
              <a:t>: This is a high level analysis meant to illustrate how to calculate a rough estimate of a V/C ratio given only AADT.  Begin with AADT, assume a directional split (60% for one direction is used in this example), use the factor 0.10 (commonly 10% of the total daily traffic occurs during the peak hour), estimate a capacity, and then calculate a V/C ratio.  One can perform a sensitivity analysis to determine where the V/C break point lies (in this simplistic example, an AADT of 25,000 would reach capacity during the peak hour).</a:t>
            </a:r>
          </a:p>
          <a:p>
            <a:pPr eaLnBrk="1" hangingPunct="1"/>
            <a:r>
              <a:rPr lang="en-US" b="1"/>
              <a:t>Suggested Questions: </a:t>
            </a:r>
            <a:r>
              <a:rPr lang="en-US"/>
              <a:t>What might be an issue with the volumes used in a tool such as this?  They may be counts and may not represent true demand.  How would you measure demand?  Count the vehicles in the queue at the end of the count period and add them to the volume.</a:t>
            </a:r>
          </a:p>
          <a:p>
            <a:pPr eaLnBrk="1" hangingPunct="1"/>
            <a:r>
              <a:rPr lang="en-US" b="1"/>
              <a:t>Additional Information: </a:t>
            </a:r>
            <a:r>
              <a:rPr lang="en-US"/>
              <a:t>AADT = average annual daily traffic (vpd), Capacity in vph.</a:t>
            </a:r>
          </a:p>
          <a:p>
            <a:pPr eaLnBrk="1" hangingPunct="1"/>
            <a:r>
              <a:rPr lang="en-US" b="1"/>
              <a:t>Possible Problems: </a:t>
            </a:r>
            <a:r>
              <a:rPr lang="en-US"/>
              <a:t>None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xfrm>
            <a:off x="558800" y="4343400"/>
            <a:ext cx="5613400" cy="4114800"/>
          </a:xfrm>
          <a:noFill/>
          <a:ln/>
        </p:spPr>
        <p:txBody>
          <a:bodyPr/>
          <a:lstStyle/>
          <a:p>
            <a:pPr eaLnBrk="1" hangingPunct="1"/>
            <a:r>
              <a:rPr lang="en-US" b="1">
                <a:cs typeface="Arial" charset="0"/>
              </a:rPr>
              <a:t>Key Message: </a:t>
            </a:r>
            <a:r>
              <a:rPr lang="en-US">
                <a:cs typeface="Arial" charset="0"/>
              </a:rPr>
              <a:t>Provide example of rough estimates</a:t>
            </a:r>
          </a:p>
          <a:p>
            <a:pPr eaLnBrk="1" hangingPunct="1"/>
            <a:r>
              <a:rPr lang="en-US" b="1">
                <a:cs typeface="Arial" charset="0"/>
              </a:rPr>
              <a:t>Est. Presentation Time: </a:t>
            </a:r>
            <a:r>
              <a:rPr lang="en-US">
                <a:cs typeface="Arial" charset="0"/>
              </a:rPr>
              <a:t>2-3 minute(s)</a:t>
            </a:r>
          </a:p>
          <a:p>
            <a:pPr eaLnBrk="1" hangingPunct="1"/>
            <a:r>
              <a:rPr lang="en-US" b="1">
                <a:cs typeface="Arial" charset="0"/>
              </a:rPr>
              <a:t>Explanation of Cues/Builds: </a:t>
            </a:r>
            <a:r>
              <a:rPr lang="en-US">
                <a:cs typeface="Arial" charset="0"/>
              </a:rPr>
              <a:t>None</a:t>
            </a:r>
          </a:p>
          <a:p>
            <a:pPr eaLnBrk="1" hangingPunct="1"/>
            <a:r>
              <a:rPr lang="en-US" b="1">
                <a:cs typeface="Arial" charset="0"/>
              </a:rPr>
              <a:t>Suggested Comments: </a:t>
            </a:r>
            <a:r>
              <a:rPr lang="en-US">
                <a:cs typeface="Arial" charset="0"/>
              </a:rPr>
              <a:t>This table provides example capacities for lane closure scenarios. The columns on the left show how many lanes are open (“open”) from a given original number of lanes per direction (“normal”). The columns on the right show the average capacity for all lanes open (vph) and for each lane (vphpl). </a:t>
            </a:r>
          </a:p>
          <a:p>
            <a:pPr eaLnBrk="1" hangingPunct="1"/>
            <a:r>
              <a:rPr lang="en-US" b="1">
                <a:cs typeface="Arial" charset="0"/>
              </a:rPr>
              <a:t>Suggested Questions: </a:t>
            </a:r>
            <a:r>
              <a:rPr lang="en-US">
                <a:cs typeface="Arial" charset="0"/>
              </a:rPr>
              <a:t>How do we account for trucks?  Convert them to passenger cars using passenger car equivalents (pce).  Generally, a truck is equal to 2 passenger car equivalents.  What is a truck (semi, delivery truck, etc.)?  Anything with more than four tires touching the pavement (would include a six tire pick-up truck and count it the same in terms of impact as a an eighteen wheel semi!)</a:t>
            </a:r>
          </a:p>
          <a:p>
            <a:pPr eaLnBrk="1" hangingPunct="1"/>
            <a:r>
              <a:rPr lang="en-US" b="1">
                <a:cs typeface="Arial" charset="0"/>
              </a:rPr>
              <a:t>Additional Information: </a:t>
            </a:r>
            <a:r>
              <a:rPr lang="en-US">
                <a:cs typeface="Arial" charset="0"/>
              </a:rPr>
              <a:t>This report is from 1985 but the data is still applicable. Some newer values are shown with an asterisk from the 2000 HCM. </a:t>
            </a:r>
            <a:endParaRPr lang="en-US" b="1">
              <a:cs typeface="Arial" charset="0"/>
            </a:endParaRPr>
          </a:p>
          <a:p>
            <a:pPr eaLnBrk="1" hangingPunct="1"/>
            <a:r>
              <a:rPr lang="en-US" b="1">
                <a:cs typeface="Arial" charset="0"/>
              </a:rPr>
              <a:t>Possible Problems: </a:t>
            </a:r>
            <a:r>
              <a:rPr lang="en-US">
                <a:cs typeface="Arial" charset="0"/>
              </a:rPr>
              <a:t>Some may be familiar with numbers such as approximately 2,400 vphpl as capacity. The 2,400 number is an ideal capacity (no trucks, level terrain, shoulder, etc.). The numbers on this table are MEASURED capacities, so these numbers are more accurate (however some are based on limited observations).  TRB Special Report 209 is the Highway Capacity Manual.</a:t>
            </a:r>
          </a:p>
        </p:txBody>
      </p:sp>
      <p:sp>
        <p:nvSpPr>
          <p:cNvPr id="6963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3EC1E58B-B3DE-4CF3-86FD-3BF93C3CA458}" type="slidenum">
              <a:rPr lang="en-US" sz="1200"/>
              <a:pPr algn="r"/>
              <a:t>24</a:t>
            </a:fld>
            <a:endParaRPr 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7DE96DD9-4D1E-4252-AC93-7F47EA240C3E}" type="slidenum">
              <a:rPr lang="en-US" smtClean="0"/>
              <a:pPr/>
              <a:t>25</a:t>
            </a:fld>
            <a:endParaRPr lang="en-US"/>
          </a:p>
        </p:txBody>
      </p:sp>
      <p:sp>
        <p:nvSpPr>
          <p:cNvPr id="70659" name="Rectangle 2"/>
          <p:cNvSpPr>
            <a:spLocks noGrp="1" noRot="1" noChangeAspect="1" noChangeArrowheads="1" noTextEdit="1"/>
          </p:cNvSpPr>
          <p:nvPr>
            <p:ph type="sldImg"/>
          </p:nvPr>
        </p:nvSpPr>
        <p:spPr>
          <a:solidFill>
            <a:srgbClr val="FFFFFF"/>
          </a:solidFill>
          <a:ln/>
        </p:spPr>
      </p:sp>
      <p:sp>
        <p:nvSpPr>
          <p:cNvPr id="70660" name="Rectangle 3"/>
          <p:cNvSpPr>
            <a:spLocks noGrp="1" noChangeArrowheads="1"/>
          </p:cNvSpPr>
          <p:nvPr>
            <p:ph type="body" idx="1"/>
          </p:nvPr>
        </p:nvSpPr>
        <p:spPr>
          <a:xfrm>
            <a:off x="642938" y="4343400"/>
            <a:ext cx="5300662" cy="4114800"/>
          </a:xfrm>
          <a:noFill/>
          <a:ln/>
        </p:spPr>
        <p:txBody>
          <a:bodyPr/>
          <a:lstStyle/>
          <a:p>
            <a:pPr eaLnBrk="1" hangingPunct="1"/>
            <a:r>
              <a:rPr lang="en-US" b="1"/>
              <a:t>Key Message: </a:t>
            </a:r>
            <a:r>
              <a:rPr lang="en-US"/>
              <a:t>Discuss, as an example, the Ohio Department of Transportation Permitted Lane Closure Spreadsheet (PLCS) Tool</a:t>
            </a:r>
          </a:p>
          <a:p>
            <a:pPr eaLnBrk="1" hangingPunct="1"/>
            <a:r>
              <a:rPr lang="en-US" b="1"/>
              <a:t>Est. Presentation Time: </a:t>
            </a:r>
            <a:r>
              <a:rPr lang="en-US"/>
              <a:t>1 minute</a:t>
            </a:r>
          </a:p>
          <a:p>
            <a:pPr eaLnBrk="1" hangingPunct="1"/>
            <a:r>
              <a:rPr lang="en-US" b="1"/>
              <a:t>Explanation of Cues/Builds: </a:t>
            </a:r>
            <a:r>
              <a:rPr lang="en-US"/>
              <a:t>None</a:t>
            </a:r>
          </a:p>
          <a:p>
            <a:pPr eaLnBrk="1" hangingPunct="1"/>
            <a:r>
              <a:rPr lang="en-US" b="1"/>
              <a:t>Suggested Comments</a:t>
            </a:r>
            <a:r>
              <a:rPr lang="en-US"/>
              <a:t>: Some agencies have developed lane closure policies, lane closure analysis tools, or permitted lane closure maps that guide lane closure decisions.</a:t>
            </a:r>
          </a:p>
          <a:p>
            <a:pPr eaLnBrk="1" hangingPunct="1"/>
            <a:r>
              <a:rPr lang="en-US"/>
              <a:t>This tool allows ODOT to determine if queues exceed their threshold.  Unless the queue can be completely eliminated, they can estimate where it will end and determine the appropriate mitigation strategies.  It is one example of how demand can be compared to capacity to determine whether or not queuing may occur.  The capacity per lane is 1490 vphpl (a “spot” location) for this particular example.  When the table shows a demand higher than 1490 vphpl and queues are expected to exceed the tolerance level, lane closures are not permitted during those time periods.</a:t>
            </a:r>
          </a:p>
          <a:p>
            <a:pPr eaLnBrk="1" hangingPunct="1"/>
            <a:r>
              <a:rPr lang="en-US" b="1"/>
              <a:t>Suggested Questions: </a:t>
            </a:r>
            <a:r>
              <a:rPr lang="en-US"/>
              <a:t>What might be an issue with the volumes used in a tool such as this?  They may be counts and may not represent true demand.  What would a queue estimate allow us to do differently than without it?  It would let us place signs further upstream or add signs to the traffic control plan as an example of one specific treatment.</a:t>
            </a:r>
          </a:p>
          <a:p>
            <a:pPr eaLnBrk="1" hangingPunct="1"/>
            <a:r>
              <a:rPr lang="en-US" b="1"/>
              <a:t>Additional Information: </a:t>
            </a:r>
            <a:r>
              <a:rPr lang="en-US">
                <a:hlinkClick r:id="rId3"/>
              </a:rPr>
              <a:t>http://plcm.dot.state.oh.us//plcm/plcm_web.jsp</a:t>
            </a:r>
            <a:r>
              <a:rPr lang="en-US"/>
              <a:t>.</a:t>
            </a:r>
          </a:p>
          <a:p>
            <a:pPr eaLnBrk="1" hangingPunct="1"/>
            <a:r>
              <a:rPr lang="en-US" b="1"/>
              <a:t>Possible Problems: </a:t>
            </a:r>
            <a:r>
              <a:rPr lang="en-US"/>
              <a:t>None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5F021B6F-B954-4775-93CD-225905E0A3AF}" type="slidenum">
              <a:rPr lang="en-US" smtClean="0"/>
              <a:pPr/>
              <a:t>26</a:t>
            </a:fld>
            <a:endParaRPr lang="en-US"/>
          </a:p>
        </p:txBody>
      </p:sp>
      <p:sp>
        <p:nvSpPr>
          <p:cNvPr id="71683" name="Rectangle 2"/>
          <p:cNvSpPr>
            <a:spLocks noGrp="1" noRot="1" noChangeAspect="1" noChangeArrowheads="1" noTextEdit="1"/>
          </p:cNvSpPr>
          <p:nvPr>
            <p:ph type="sldImg"/>
          </p:nvPr>
        </p:nvSpPr>
        <p:spPr>
          <a:xfrm>
            <a:off x="1108075" y="652463"/>
            <a:ext cx="4648200" cy="3486150"/>
          </a:xfrm>
          <a:solidFill>
            <a:srgbClr val="FFFFFF"/>
          </a:solidFill>
          <a:ln/>
        </p:spPr>
      </p:sp>
      <p:sp>
        <p:nvSpPr>
          <p:cNvPr id="71684" name="Rectangle 3"/>
          <p:cNvSpPr>
            <a:spLocks noGrp="1" noChangeArrowheads="1"/>
          </p:cNvSpPr>
          <p:nvPr>
            <p:ph type="body" idx="1"/>
          </p:nvPr>
        </p:nvSpPr>
        <p:spPr>
          <a:xfrm>
            <a:off x="609600" y="4354513"/>
            <a:ext cx="5257800" cy="4295775"/>
          </a:xfrm>
          <a:noFill/>
          <a:ln/>
        </p:spPr>
        <p:txBody>
          <a:bodyPr lIns="92126" tIns="46062" rIns="92126" bIns="46062"/>
          <a:lstStyle/>
          <a:p>
            <a:pPr eaLnBrk="1" hangingPunct="1"/>
            <a:r>
              <a:rPr lang="en-US" b="1"/>
              <a:t>Key Message: </a:t>
            </a:r>
            <a:r>
              <a:rPr lang="en-US"/>
              <a:t>Discuss considerations when performing an analysis</a:t>
            </a:r>
          </a:p>
          <a:p>
            <a:pPr eaLnBrk="1" hangingPunct="1"/>
            <a:r>
              <a:rPr lang="en-US" b="1"/>
              <a:t>Est. Presentation Time: </a:t>
            </a:r>
            <a:r>
              <a:rPr lang="en-US"/>
              <a:t>1 minute</a:t>
            </a:r>
          </a:p>
          <a:p>
            <a:pPr eaLnBrk="1" hangingPunct="1"/>
            <a:r>
              <a:rPr lang="en-US" b="1"/>
              <a:t>Explanation of Cues/Builds: </a:t>
            </a:r>
            <a:r>
              <a:rPr lang="en-US"/>
              <a:t>None</a:t>
            </a:r>
          </a:p>
          <a:p>
            <a:pPr eaLnBrk="1" hangingPunct="1"/>
            <a:r>
              <a:rPr lang="en-US" b="1"/>
              <a:t>Suggested Comments</a:t>
            </a:r>
            <a:r>
              <a:rPr lang="en-US"/>
              <a:t>: Assess data as part of the planning process to determine the type of analysis that is feasible given the adequacy and coverage of the data.  The analysis is only as good as the data used to predict impacts from lane closures, for example.  Analysis using good data will help determine the extent of the impacts (such as whether or not queuing may exist for long periods of time).  Additionally, understanding the limitations of the data can help determine the best analysis technique to use. Students may realize that data from congested time periods will underestimate demand and skew the analysis.</a:t>
            </a:r>
          </a:p>
          <a:p>
            <a:pPr eaLnBrk="1" hangingPunct="1"/>
            <a:r>
              <a:rPr lang="en-US" b="1"/>
              <a:t>Suggested Questions: </a:t>
            </a:r>
            <a:r>
              <a:rPr lang="en-US"/>
              <a:t>What might cause fluctuation during a peak hour?  An example would be a plant shift letting out and flooding the network for a short time period.  We account for this using the peak hour factor.  </a:t>
            </a:r>
          </a:p>
          <a:p>
            <a:pPr eaLnBrk="1" hangingPunct="1"/>
            <a:r>
              <a:rPr lang="en-US" b="1"/>
              <a:t>Additional Information: </a:t>
            </a:r>
            <a:r>
              <a:rPr lang="en-US"/>
              <a:t>None</a:t>
            </a:r>
          </a:p>
          <a:p>
            <a:pPr eaLnBrk="1" hangingPunct="1"/>
            <a:r>
              <a:rPr lang="en-US" b="1"/>
              <a:t>Possible Problems: </a:t>
            </a:r>
            <a:r>
              <a:rPr lang="en-US"/>
              <a:t>None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86BA14B1-D7E3-4C2B-BF17-9B42B473FA92}" type="slidenum">
              <a:rPr lang="en-US" sz="1200"/>
              <a:pPr algn="r"/>
              <a:t>27</a:t>
            </a:fld>
            <a:endParaRPr lang="en-US" sz="1200"/>
          </a:p>
        </p:txBody>
      </p:sp>
      <p:sp>
        <p:nvSpPr>
          <p:cNvPr id="72707" name="Rectangle 2"/>
          <p:cNvSpPr>
            <a:spLocks noGrp="1" noRot="1" noChangeAspect="1" noChangeArrowheads="1" noTextEdit="1"/>
          </p:cNvSpPr>
          <p:nvPr>
            <p:ph type="sldImg"/>
          </p:nvPr>
        </p:nvSpPr>
        <p:spPr>
          <a:xfrm>
            <a:off x="1108075" y="652463"/>
            <a:ext cx="4648200" cy="3486150"/>
          </a:xfrm>
          <a:solidFill>
            <a:srgbClr val="FFFFFF"/>
          </a:solidFill>
          <a:ln/>
        </p:spPr>
      </p:sp>
      <p:sp>
        <p:nvSpPr>
          <p:cNvPr id="72708" name="Rectangle 3"/>
          <p:cNvSpPr>
            <a:spLocks noGrp="1" noChangeArrowheads="1"/>
          </p:cNvSpPr>
          <p:nvPr>
            <p:ph type="body" idx="1"/>
          </p:nvPr>
        </p:nvSpPr>
        <p:spPr>
          <a:xfrm>
            <a:off x="525463" y="4354513"/>
            <a:ext cx="5341937" cy="4295775"/>
          </a:xfrm>
          <a:noFill/>
          <a:ln/>
        </p:spPr>
        <p:txBody>
          <a:bodyPr lIns="92126" tIns="46062" rIns="92126" bIns="46062"/>
          <a:lstStyle/>
          <a:p>
            <a:pPr eaLnBrk="1" hangingPunct="1"/>
            <a:r>
              <a:rPr lang="en-US" b="1"/>
              <a:t>Key Message: </a:t>
            </a:r>
            <a:r>
              <a:rPr lang="en-US"/>
              <a:t>Discuss the process for determining the best design</a:t>
            </a:r>
          </a:p>
          <a:p>
            <a:pPr eaLnBrk="1" hangingPunct="1"/>
            <a:r>
              <a:rPr lang="en-US" b="1"/>
              <a:t>Est. Presentation Time: </a:t>
            </a:r>
            <a:r>
              <a:rPr lang="en-US"/>
              <a:t>1 minute</a:t>
            </a:r>
          </a:p>
          <a:p>
            <a:pPr eaLnBrk="1" hangingPunct="1"/>
            <a:r>
              <a:rPr lang="en-US" b="1"/>
              <a:t>Explanation of Cues/Builds: </a:t>
            </a:r>
            <a:r>
              <a:rPr lang="en-US"/>
              <a:t>None</a:t>
            </a:r>
          </a:p>
          <a:p>
            <a:pPr eaLnBrk="1" hangingPunct="1"/>
            <a:r>
              <a:rPr lang="en-US" b="1"/>
              <a:t>Suggested Comments</a:t>
            </a:r>
            <a:r>
              <a:rPr lang="en-US"/>
              <a:t>: Analysis of data will help understand potential issues for the project.  The analysis produces specific metrics and measures for each alternative that can then feed into detailed design, staging, other requirements, and traffic control plan development.</a:t>
            </a:r>
          </a:p>
          <a:p>
            <a:pPr eaLnBrk="1" hangingPunct="1"/>
            <a:r>
              <a:rPr lang="en-US" b="1"/>
              <a:t>Suggested Questions: </a:t>
            </a:r>
            <a:r>
              <a:rPr lang="en-US"/>
              <a:t>Why is this a cycle?  Due to the fact that there may be more than one alternative requiring more refined analysis at the design stage.  </a:t>
            </a:r>
          </a:p>
          <a:p>
            <a:pPr eaLnBrk="1" hangingPunct="1"/>
            <a:r>
              <a:rPr lang="en-US" b="1"/>
              <a:t>Additional Information: </a:t>
            </a:r>
            <a:r>
              <a:rPr lang="en-US"/>
              <a:t>None</a:t>
            </a:r>
          </a:p>
          <a:p>
            <a:pPr eaLnBrk="1" hangingPunct="1"/>
            <a:r>
              <a:rPr lang="en-US" b="1"/>
              <a:t>Possible Problems: </a:t>
            </a:r>
            <a:r>
              <a:rPr lang="en-US"/>
              <a:t>None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BA512BED-6961-44FF-89AF-8DAC1635DD43}" type="slidenum">
              <a:rPr lang="en-US" smtClean="0"/>
              <a:pPr/>
              <a:t>28</a:t>
            </a:fld>
            <a:endParaRPr lang="en-US"/>
          </a:p>
        </p:txBody>
      </p:sp>
      <p:sp>
        <p:nvSpPr>
          <p:cNvPr id="73731" name="Rectangle 2"/>
          <p:cNvSpPr>
            <a:spLocks noGrp="1" noRot="1" noChangeAspect="1" noChangeArrowheads="1" noTextEdit="1"/>
          </p:cNvSpPr>
          <p:nvPr>
            <p:ph type="sldImg"/>
          </p:nvPr>
        </p:nvSpPr>
        <p:spPr>
          <a:solidFill>
            <a:srgbClr val="FFFFFF"/>
          </a:solidFill>
          <a:ln/>
        </p:spPr>
      </p:sp>
      <p:sp>
        <p:nvSpPr>
          <p:cNvPr id="73732" name="Rectangle 3"/>
          <p:cNvSpPr>
            <a:spLocks noGrp="1" noChangeArrowheads="1"/>
          </p:cNvSpPr>
          <p:nvPr>
            <p:ph type="body" idx="1"/>
          </p:nvPr>
        </p:nvSpPr>
        <p:spPr>
          <a:xfrm>
            <a:off x="677863" y="4343400"/>
            <a:ext cx="5265737" cy="4114800"/>
          </a:xfrm>
          <a:noFill/>
          <a:ln/>
        </p:spPr>
        <p:txBody>
          <a:bodyPr/>
          <a:lstStyle/>
          <a:p>
            <a:pPr eaLnBrk="1" hangingPunct="1"/>
            <a:r>
              <a:rPr lang="en-US" b="1"/>
              <a:t>Key Message: </a:t>
            </a:r>
            <a:r>
              <a:rPr lang="en-US"/>
              <a:t>Introduce mitigation strategies</a:t>
            </a:r>
          </a:p>
          <a:p>
            <a:pPr eaLnBrk="1" hangingPunct="1"/>
            <a:r>
              <a:rPr lang="en-US" b="1"/>
              <a:t>Est. Presentation Time: </a:t>
            </a:r>
            <a:r>
              <a:rPr lang="en-US"/>
              <a:t>1 minute</a:t>
            </a:r>
          </a:p>
          <a:p>
            <a:pPr eaLnBrk="1" hangingPunct="1"/>
            <a:r>
              <a:rPr lang="en-US" b="1"/>
              <a:t>Explanation of Cues/Builds: </a:t>
            </a:r>
            <a:r>
              <a:rPr lang="en-US"/>
              <a:t>None</a:t>
            </a:r>
          </a:p>
          <a:p>
            <a:pPr eaLnBrk="1" hangingPunct="1"/>
            <a:r>
              <a:rPr lang="en-US" b="1"/>
              <a:t>Suggested Comments</a:t>
            </a:r>
            <a:r>
              <a:rPr lang="en-US"/>
              <a:t>: Several different mitigation strategies can be considered to lessen impacts from road work.  Planning-level analysis can help eliminate alternatives that would cause impacts above a tolerance threshold.  Once impacts are known and quantified, mitigation techniques can be designed into the project.  This occurs when the best alternative still has some potential issues that are unavoidable but can be treated.</a:t>
            </a:r>
          </a:p>
          <a:p>
            <a:pPr eaLnBrk="1" hangingPunct="1"/>
            <a:r>
              <a:rPr lang="en-US" b="1"/>
              <a:t>Suggested Questions: </a:t>
            </a:r>
            <a:r>
              <a:rPr lang="en-US"/>
              <a:t>Are there techniques used in your state to mitigate impacts?</a:t>
            </a:r>
          </a:p>
          <a:p>
            <a:pPr eaLnBrk="1" hangingPunct="1"/>
            <a:r>
              <a:rPr lang="en-US" b="1"/>
              <a:t>Additional Information: </a:t>
            </a:r>
            <a:r>
              <a:rPr lang="en-US"/>
              <a:t>None</a:t>
            </a:r>
            <a:endParaRPr lang="en-US" b="1"/>
          </a:p>
          <a:p>
            <a:pPr eaLnBrk="1" hangingPunct="1"/>
            <a:r>
              <a:rPr lang="en-US" b="1"/>
              <a:t>Possible Problems: </a:t>
            </a:r>
            <a:r>
              <a:rPr lang="en-US"/>
              <a:t>None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E0505F4F-2EE7-4350-934B-D8B654BC132F}" type="slidenum">
              <a:rPr lang="en-US" sz="1200"/>
              <a:pPr algn="r"/>
              <a:t>29</a:t>
            </a:fld>
            <a:endParaRPr lang="en-US" sz="1200"/>
          </a:p>
        </p:txBody>
      </p:sp>
      <p:sp>
        <p:nvSpPr>
          <p:cNvPr id="74755" name="Rectangle 2"/>
          <p:cNvSpPr>
            <a:spLocks noGrp="1" noRot="1" noChangeAspect="1" noChangeArrowheads="1" noTextEdit="1"/>
          </p:cNvSpPr>
          <p:nvPr>
            <p:ph type="sldImg"/>
          </p:nvPr>
        </p:nvSpPr>
        <p:spPr>
          <a:solidFill>
            <a:srgbClr val="FFFFFF"/>
          </a:solidFill>
          <a:ln/>
        </p:spPr>
      </p:sp>
      <p:sp>
        <p:nvSpPr>
          <p:cNvPr id="74756" name="Rectangle 3"/>
          <p:cNvSpPr>
            <a:spLocks noGrp="1" noChangeArrowheads="1"/>
          </p:cNvSpPr>
          <p:nvPr>
            <p:ph type="body" idx="1"/>
          </p:nvPr>
        </p:nvSpPr>
        <p:spPr>
          <a:noFill/>
          <a:ln/>
        </p:spPr>
        <p:txBody>
          <a:bodyPr/>
          <a:lstStyle/>
          <a:p>
            <a:pPr eaLnBrk="1" hangingPunct="1"/>
            <a:r>
              <a:rPr lang="en-US" b="1" dirty="0"/>
              <a:t>Key Message: </a:t>
            </a:r>
            <a:r>
              <a:rPr lang="en-US" dirty="0"/>
              <a:t>Discuss types of strategies to mitigate back-of-queue issues</a:t>
            </a:r>
          </a:p>
          <a:p>
            <a:pPr eaLnBrk="1" hangingPunct="1"/>
            <a:r>
              <a:rPr lang="en-US" b="1" dirty="0"/>
              <a:t>Est. Presentation Time: </a:t>
            </a:r>
            <a:r>
              <a:rPr lang="en-US" dirty="0"/>
              <a:t>1-2 minute(s)</a:t>
            </a:r>
          </a:p>
          <a:p>
            <a:pPr eaLnBrk="1" hangingPunct="1"/>
            <a:r>
              <a:rPr lang="en-US" b="1" dirty="0"/>
              <a:t>Explanation of Cues/Builds: </a:t>
            </a:r>
            <a:r>
              <a:rPr lang="en-US" dirty="0"/>
              <a:t>None</a:t>
            </a:r>
          </a:p>
          <a:p>
            <a:r>
              <a:rPr lang="en-US" b="1" dirty="0"/>
              <a:t>Suggested Comments</a:t>
            </a:r>
            <a:r>
              <a:rPr lang="en-US" dirty="0"/>
              <a:t>: Ideally we eliminate the queue to the degree we can through good design, time of day restrictions, etc.  For remaining queues, we provide treatment and motorist awareness to mitigate the impacts.  We will go into these strategies more on the next slides.</a:t>
            </a:r>
          </a:p>
          <a:p>
            <a:r>
              <a:rPr lang="en-US" b="1" dirty="0"/>
              <a:t>Suggested Questions: </a:t>
            </a:r>
            <a:r>
              <a:rPr lang="en-US" dirty="0"/>
              <a:t>What types of strategies have you used?  How did they work?</a:t>
            </a:r>
          </a:p>
          <a:p>
            <a:pPr eaLnBrk="1" hangingPunct="1"/>
            <a:r>
              <a:rPr lang="en-US" b="1" dirty="0"/>
              <a:t>Additional Information: </a:t>
            </a:r>
            <a:r>
              <a:rPr lang="en-US" dirty="0"/>
              <a:t>None</a:t>
            </a:r>
          </a:p>
          <a:p>
            <a:pPr eaLnBrk="1" hangingPunct="1"/>
            <a:r>
              <a:rPr lang="en-US" b="1" dirty="0"/>
              <a:t>Possible Problems: </a:t>
            </a:r>
            <a:r>
              <a:rPr lang="en-US" dirty="0"/>
              <a:t>None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pPr eaLnBrk="1" hangingPunct="1"/>
            <a:r>
              <a:rPr lang="en-US" b="1"/>
              <a:t>Key Message: </a:t>
            </a:r>
            <a:r>
              <a:rPr lang="en-US"/>
              <a:t>Introduce WZ Impacts Assessment Report</a:t>
            </a:r>
          </a:p>
          <a:p>
            <a:pPr eaLnBrk="1" hangingPunct="1"/>
            <a:r>
              <a:rPr lang="en-US" b="1"/>
              <a:t>Est. Presentation Time: </a:t>
            </a:r>
            <a:r>
              <a:rPr lang="en-US"/>
              <a:t>Less than 1 minute(s)</a:t>
            </a:r>
          </a:p>
          <a:p>
            <a:pPr eaLnBrk="1" hangingPunct="1"/>
            <a:r>
              <a:rPr lang="en-US" b="1"/>
              <a:t>Explanation of Cues/Builds: </a:t>
            </a:r>
            <a:r>
              <a:rPr lang="en-US"/>
              <a:t>None</a:t>
            </a:r>
          </a:p>
          <a:p>
            <a:r>
              <a:rPr lang="en-US" b="1"/>
              <a:t>Suggested Comments: </a:t>
            </a:r>
            <a:r>
              <a:rPr lang="en-US"/>
              <a:t>The purpose of this document is to provide guidance to practitioners on developing and/or updating procedures to assess and manage the work zone impacts of their road projects. This document presents a general approach for conducting work zone impacts assessment and management. This approach is not the only way to perform work zone impacts assessment, and is not intended to advocate a “one-size-fits-all” approach. This module is based on this report.</a:t>
            </a:r>
            <a:endParaRPr lang="en-US" b="1"/>
          </a:p>
          <a:p>
            <a:pPr eaLnBrk="1" hangingPunct="1"/>
            <a:r>
              <a:rPr lang="en-US" b="1"/>
              <a:t>Suggested Questions: </a:t>
            </a:r>
            <a:r>
              <a:rPr lang="en-US"/>
              <a:t>None</a:t>
            </a:r>
          </a:p>
          <a:p>
            <a:pPr eaLnBrk="1" hangingPunct="1"/>
            <a:r>
              <a:rPr lang="en-US" b="1"/>
              <a:t>Additional Information: </a:t>
            </a:r>
            <a:r>
              <a:rPr lang="en-US"/>
              <a:t>http://ops.fhwa.dot.gov/wz/resources/final_rule/wzi_guide/index.htm</a:t>
            </a:r>
            <a:endParaRPr lang="en-US" b="1"/>
          </a:p>
          <a:p>
            <a:pPr eaLnBrk="1" hangingPunct="1"/>
            <a:r>
              <a:rPr lang="en-US" b="1"/>
              <a:t>Possible Problems: </a:t>
            </a:r>
            <a:r>
              <a:rPr lang="en-US"/>
              <a:t>None</a:t>
            </a:r>
          </a:p>
          <a:p>
            <a:endParaRPr lang="en-US"/>
          </a:p>
          <a:p>
            <a:endParaRPr lang="en-US"/>
          </a:p>
          <a:p>
            <a:endParaRPr lang="en-US"/>
          </a:p>
        </p:txBody>
      </p:sp>
      <p:sp>
        <p:nvSpPr>
          <p:cNvPr id="48132" name="Slide Number Placeholder 3"/>
          <p:cNvSpPr>
            <a:spLocks noGrp="1"/>
          </p:cNvSpPr>
          <p:nvPr>
            <p:ph type="sldNum" sz="quarter" idx="5"/>
          </p:nvPr>
        </p:nvSpPr>
        <p:spPr>
          <a:noFill/>
        </p:spPr>
        <p:txBody>
          <a:bodyPr/>
          <a:lstStyle/>
          <a:p>
            <a:fld id="{D71BDE2D-17F4-4779-8E58-F5246F44FECB}"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A74AEABC-F3B3-443C-8EFE-EBDA4E40D8D1}" type="slidenum">
              <a:rPr lang="en-US" sz="1200"/>
              <a:pPr algn="r"/>
              <a:t>30</a:t>
            </a:fld>
            <a:endParaRPr lang="en-US" sz="1200"/>
          </a:p>
        </p:txBody>
      </p:sp>
      <p:sp>
        <p:nvSpPr>
          <p:cNvPr id="75779" name="Rectangle 2"/>
          <p:cNvSpPr>
            <a:spLocks noGrp="1" noRot="1" noChangeAspect="1" noChangeArrowheads="1" noTextEdit="1"/>
          </p:cNvSpPr>
          <p:nvPr>
            <p:ph type="sldImg"/>
          </p:nvPr>
        </p:nvSpPr>
        <p:spPr>
          <a:solidFill>
            <a:srgbClr val="FFFFFF"/>
          </a:solidFill>
          <a:ln/>
        </p:spPr>
      </p:sp>
      <p:sp>
        <p:nvSpPr>
          <p:cNvPr id="75780" name="Rectangle 3"/>
          <p:cNvSpPr>
            <a:spLocks noGrp="1" noChangeArrowheads="1"/>
          </p:cNvSpPr>
          <p:nvPr>
            <p:ph type="body" idx="1"/>
          </p:nvPr>
        </p:nvSpPr>
        <p:spPr>
          <a:noFill/>
          <a:ln/>
        </p:spPr>
        <p:txBody>
          <a:bodyPr/>
          <a:lstStyle/>
          <a:p>
            <a:pPr eaLnBrk="1" hangingPunct="1"/>
            <a:r>
              <a:rPr lang="en-US" b="1" dirty="0"/>
              <a:t>Key Message: </a:t>
            </a:r>
            <a:r>
              <a:rPr lang="en-US" dirty="0"/>
              <a:t>Discuss the use of nighttime construction (may also be referred to as “off peak” work)</a:t>
            </a:r>
          </a:p>
          <a:p>
            <a:pPr eaLnBrk="1" hangingPunct="1"/>
            <a:r>
              <a:rPr lang="en-US" b="1" dirty="0"/>
              <a:t>Est. Presentation Time: </a:t>
            </a:r>
            <a:r>
              <a:rPr lang="en-US" dirty="0"/>
              <a:t>2 minute(s)</a:t>
            </a:r>
          </a:p>
          <a:p>
            <a:pPr eaLnBrk="1" hangingPunct="1"/>
            <a:r>
              <a:rPr lang="en-US" b="1" dirty="0"/>
              <a:t>Explanation of Cues/Builds: </a:t>
            </a:r>
            <a:r>
              <a:rPr lang="en-US" dirty="0"/>
              <a:t>None</a:t>
            </a:r>
          </a:p>
          <a:p>
            <a:pPr eaLnBrk="1" hangingPunct="1"/>
            <a:r>
              <a:rPr lang="en-US" b="1" dirty="0"/>
              <a:t>Suggested Comments: </a:t>
            </a:r>
            <a:r>
              <a:rPr lang="en-US" dirty="0"/>
              <a:t>Performing construction during nighttime hours, when traffic demand is lower, can reduce the frequency of queuing as compared with daytime work, when traffic demand is higher, and the potential for queuing is greater.  It is becoming more and more common especially in urban areas.  Analysis can help determine when nighttime work may alleviate back-of-queue issues that might occur if work were performed during daytime hours. Agencies may also reduce or eliminate queues by maintaining the same number of lanes during construction as prior to construction (by reducing lane widths, for example) or by increasing the length of taper or changing the location of the beginning of the taper.</a:t>
            </a:r>
          </a:p>
          <a:p>
            <a:pPr eaLnBrk="1" hangingPunct="1"/>
            <a:r>
              <a:rPr lang="en-US" b="1" dirty="0"/>
              <a:t>Suggested Questions: </a:t>
            </a:r>
            <a:r>
              <a:rPr lang="en-US" dirty="0"/>
              <a:t>What are some trade-offs to working at night compared with daytime?  Noise issues, visibility, drowsy drivers, impaired drivers, limited work durations, and others.  These considerations should be part of the decision-making process.</a:t>
            </a:r>
          </a:p>
          <a:p>
            <a:r>
              <a:rPr lang="en-US" b="1" dirty="0"/>
              <a:t>Additional Information: </a:t>
            </a:r>
            <a:r>
              <a:rPr lang="en-US" dirty="0"/>
              <a:t>None</a:t>
            </a:r>
          </a:p>
          <a:p>
            <a:r>
              <a:rPr lang="en-US" b="1" dirty="0"/>
              <a:t>Possible Problems: </a:t>
            </a:r>
            <a:r>
              <a:rPr lang="en-US" dirty="0"/>
              <a:t>None</a:t>
            </a:r>
          </a:p>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B767D96A-E380-4DA0-B0A0-5B00BD151DE0}" type="slidenum">
              <a:rPr lang="en-US" sz="1200"/>
              <a:pPr algn="r"/>
              <a:t>31</a:t>
            </a:fld>
            <a:endParaRPr lang="en-US" sz="1200"/>
          </a:p>
        </p:txBody>
      </p:sp>
      <p:sp>
        <p:nvSpPr>
          <p:cNvPr id="76803" name="Rectangle 2"/>
          <p:cNvSpPr>
            <a:spLocks noGrp="1" noRot="1" noChangeAspect="1" noChangeArrowheads="1" noTextEdit="1"/>
          </p:cNvSpPr>
          <p:nvPr>
            <p:ph type="sldImg"/>
          </p:nvPr>
        </p:nvSpPr>
        <p:spPr>
          <a:solidFill>
            <a:srgbClr val="FFFFFF"/>
          </a:solidFill>
          <a:ln/>
        </p:spPr>
      </p:sp>
      <p:sp>
        <p:nvSpPr>
          <p:cNvPr id="76804" name="Rectangle 3"/>
          <p:cNvSpPr>
            <a:spLocks noGrp="1" noChangeArrowheads="1"/>
          </p:cNvSpPr>
          <p:nvPr>
            <p:ph type="body" idx="1"/>
          </p:nvPr>
        </p:nvSpPr>
        <p:spPr>
          <a:noFill/>
          <a:ln/>
        </p:spPr>
        <p:txBody>
          <a:bodyPr/>
          <a:lstStyle/>
          <a:p>
            <a:pPr eaLnBrk="1" hangingPunct="1"/>
            <a:r>
              <a:rPr lang="en-US" b="1"/>
              <a:t>Key Message: </a:t>
            </a:r>
            <a:r>
              <a:rPr lang="en-US"/>
              <a:t>Discuss the importance of proper setup of temporary traffic control devices</a:t>
            </a:r>
          </a:p>
          <a:p>
            <a:pPr eaLnBrk="1" hangingPunct="1"/>
            <a:r>
              <a:rPr lang="en-US" b="1"/>
              <a:t>Est. Presentation Time: </a:t>
            </a:r>
            <a:r>
              <a:rPr lang="en-US"/>
              <a:t>1-2 minute(s)</a:t>
            </a:r>
          </a:p>
          <a:p>
            <a:pPr eaLnBrk="1" hangingPunct="1"/>
            <a:r>
              <a:rPr lang="en-US" b="1"/>
              <a:t>Explanation of Cues/Builds: </a:t>
            </a:r>
            <a:r>
              <a:rPr lang="en-US"/>
              <a:t>None</a:t>
            </a:r>
          </a:p>
          <a:p>
            <a:r>
              <a:rPr lang="en-US" b="1"/>
              <a:t>Suggested Comments</a:t>
            </a:r>
            <a:r>
              <a:rPr lang="en-US"/>
              <a:t>: Proper design and installation of devices is important.  For example, sign spacing guidelines from the MUTCD may be exceeded to account for long queues.  Drivers approaching the queue have the appropriate advanced warning of the potential hazard downstream. By analyzing impacts, designers can exceed the MUTCD sign spacing requirements and locate the advance warning signs upstream of the back-of-queue. </a:t>
            </a:r>
          </a:p>
          <a:p>
            <a:r>
              <a:rPr lang="en-US" b="1"/>
              <a:t>Suggested Questions: </a:t>
            </a:r>
            <a:r>
              <a:rPr lang="en-US"/>
              <a:t>None</a:t>
            </a:r>
          </a:p>
          <a:p>
            <a:pPr eaLnBrk="1" hangingPunct="1"/>
            <a:r>
              <a:rPr lang="en-US" b="1"/>
              <a:t>Additional Information: </a:t>
            </a:r>
            <a:r>
              <a:rPr lang="en-US"/>
              <a:t>None</a:t>
            </a:r>
          </a:p>
          <a:p>
            <a:pPr eaLnBrk="1" hangingPunct="1"/>
            <a:r>
              <a:rPr lang="en-US" b="1"/>
              <a:t>Possible Problems: </a:t>
            </a:r>
            <a:r>
              <a:rPr lang="en-US"/>
              <a:t>None</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B4F1263D-BB15-4CA4-B8DD-D1DE97A8B75A}" type="slidenum">
              <a:rPr lang="en-US" sz="1200"/>
              <a:pPr algn="r"/>
              <a:t>32</a:t>
            </a:fld>
            <a:endParaRPr lang="en-US" sz="1200"/>
          </a:p>
        </p:txBody>
      </p:sp>
      <p:sp>
        <p:nvSpPr>
          <p:cNvPr id="77827" name="Rectangle 2"/>
          <p:cNvSpPr>
            <a:spLocks noGrp="1" noRot="1" noChangeAspect="1" noChangeArrowheads="1" noTextEdit="1"/>
          </p:cNvSpPr>
          <p:nvPr>
            <p:ph type="sldImg"/>
          </p:nvPr>
        </p:nvSpPr>
        <p:spPr>
          <a:solidFill>
            <a:srgbClr val="FFFFFF"/>
          </a:solidFill>
          <a:ln/>
        </p:spPr>
      </p:sp>
      <p:sp>
        <p:nvSpPr>
          <p:cNvPr id="77828" name="Rectangle 3"/>
          <p:cNvSpPr>
            <a:spLocks noGrp="1" noChangeArrowheads="1"/>
          </p:cNvSpPr>
          <p:nvPr>
            <p:ph type="body" idx="1"/>
          </p:nvPr>
        </p:nvSpPr>
        <p:spPr>
          <a:xfrm>
            <a:off x="685800" y="4221163"/>
            <a:ext cx="5486400" cy="4114800"/>
          </a:xfrm>
          <a:noFill/>
          <a:ln/>
        </p:spPr>
        <p:txBody>
          <a:bodyPr/>
          <a:lstStyle/>
          <a:p>
            <a:pPr eaLnBrk="1" hangingPunct="1"/>
            <a:r>
              <a:rPr lang="en-US" b="1"/>
              <a:t>Key Message: </a:t>
            </a:r>
            <a:r>
              <a:rPr lang="en-US"/>
              <a:t>Discuss the use of law enforcement personnel</a:t>
            </a:r>
          </a:p>
          <a:p>
            <a:pPr eaLnBrk="1" hangingPunct="1"/>
            <a:r>
              <a:rPr lang="en-US" b="1"/>
              <a:t>Est. Presentation Time: </a:t>
            </a:r>
            <a:r>
              <a:rPr lang="en-US"/>
              <a:t>2 minute(s)</a:t>
            </a:r>
          </a:p>
          <a:p>
            <a:pPr eaLnBrk="1" hangingPunct="1"/>
            <a:r>
              <a:rPr lang="en-US" b="1"/>
              <a:t>Explanation of Cues/Builds: </a:t>
            </a:r>
            <a:r>
              <a:rPr lang="en-US"/>
              <a:t>Law enforcement vehicle appears on click.</a:t>
            </a:r>
          </a:p>
          <a:p>
            <a:pPr eaLnBrk="1" hangingPunct="1"/>
            <a:r>
              <a:rPr lang="en-US" b="1"/>
              <a:t>Suggested Comments: </a:t>
            </a:r>
            <a:r>
              <a:rPr lang="en-US"/>
              <a:t>Law enforcement personnel may provide presence as opposed to active enforcement.  We focus on presence / visibility as a mitigation technique. </a:t>
            </a:r>
            <a:r>
              <a:rPr lang="en-US" b="1"/>
              <a:t> </a:t>
            </a:r>
            <a:r>
              <a:rPr lang="en-US"/>
              <a:t>For positioning, one state has a policy to have the officer between the 2</a:t>
            </a:r>
            <a:r>
              <a:rPr lang="en-US" baseline="30000"/>
              <a:t>nd</a:t>
            </a:r>
            <a:r>
              <a:rPr lang="en-US"/>
              <a:t> and 3</a:t>
            </a:r>
            <a:r>
              <a:rPr lang="en-US" baseline="30000"/>
              <a:t>rd</a:t>
            </a:r>
            <a:r>
              <a:rPr lang="en-US"/>
              <a:t> sign, on the shoulder, facing traffic, headlights off, emergency lights flashing. This is when motorists are about to make their maneuvers.  If safe, the officer will move upstream with the queue as it builds to provide visibility in advance of the back-of-queue.  Obviously this is situation specific and local agency policy should guide such a practice.  We are emphasizing that this is one example, and not a requirement. </a:t>
            </a:r>
          </a:p>
          <a:p>
            <a:pPr eaLnBrk="1" hangingPunct="1"/>
            <a:r>
              <a:rPr lang="en-US" b="1"/>
              <a:t>Suggested Questions: </a:t>
            </a:r>
            <a:r>
              <a:rPr lang="en-US"/>
              <a:t>What is your policy?  What do you think about this example?</a:t>
            </a:r>
          </a:p>
          <a:p>
            <a:r>
              <a:rPr lang="en-US" b="1"/>
              <a:t>Additional Information: </a:t>
            </a:r>
            <a:r>
              <a:rPr lang="en-US"/>
              <a:t>There is little information on this. This is what one state (Louisiana) is doing. This is not required by the MUTCD or any standard that we are aware of.  </a:t>
            </a:r>
          </a:p>
          <a:p>
            <a:r>
              <a:rPr lang="en-US"/>
              <a:t>For incidents, the MUTCD defines “Safe-Positioned” as the positioning of emergency vehicles at an incident in a manner that attempts to protect both the responders performing their duties and road users traveling through the incident scene, while minimizing, to the extent practical, disruption of the adjacent traffic flow.</a:t>
            </a:r>
            <a:br>
              <a:rPr lang="en-US"/>
            </a:br>
            <a:r>
              <a:rPr lang="en-US" b="1"/>
              <a:t>Possible Problems: </a:t>
            </a:r>
            <a:r>
              <a:rPr lang="en-US"/>
              <a:t>This is a suggestion only and varies by location.</a:t>
            </a:r>
          </a:p>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EA3BFDB2-ABD3-4F5B-A4A2-DD4C8332AA80}" type="slidenum">
              <a:rPr lang="en-US" sz="1200"/>
              <a:pPr algn="r"/>
              <a:t>33</a:t>
            </a:fld>
            <a:endParaRPr lang="en-US" sz="1200"/>
          </a:p>
        </p:txBody>
      </p:sp>
      <p:sp>
        <p:nvSpPr>
          <p:cNvPr id="78851" name="Rectangle 2"/>
          <p:cNvSpPr>
            <a:spLocks noGrp="1" noRot="1" noChangeAspect="1" noChangeArrowheads="1" noTextEdit="1"/>
          </p:cNvSpPr>
          <p:nvPr>
            <p:ph type="sldImg"/>
          </p:nvPr>
        </p:nvSpPr>
        <p:spPr>
          <a:solidFill>
            <a:srgbClr val="FFFFFF"/>
          </a:solidFill>
          <a:ln/>
        </p:spPr>
      </p:sp>
      <p:sp>
        <p:nvSpPr>
          <p:cNvPr id="78852" name="Rectangle 3"/>
          <p:cNvSpPr>
            <a:spLocks noGrp="1" noChangeArrowheads="1"/>
          </p:cNvSpPr>
          <p:nvPr>
            <p:ph type="body" idx="1"/>
          </p:nvPr>
        </p:nvSpPr>
        <p:spPr>
          <a:noFill/>
          <a:ln/>
        </p:spPr>
        <p:txBody>
          <a:bodyPr/>
          <a:lstStyle/>
          <a:p>
            <a:pPr eaLnBrk="1" hangingPunct="1"/>
            <a:r>
              <a:rPr lang="en-US" b="1" dirty="0"/>
              <a:t>Key Message: </a:t>
            </a:r>
            <a:r>
              <a:rPr lang="en-US" dirty="0"/>
              <a:t>Discuss the use of Intelligent Transportation Systems in work zones</a:t>
            </a:r>
          </a:p>
          <a:p>
            <a:pPr eaLnBrk="1" hangingPunct="1"/>
            <a:r>
              <a:rPr lang="en-US" b="1" dirty="0"/>
              <a:t>Est. Presentation Time: </a:t>
            </a:r>
            <a:r>
              <a:rPr lang="en-US" dirty="0"/>
              <a:t>2 minute(s)</a:t>
            </a:r>
          </a:p>
          <a:p>
            <a:pPr eaLnBrk="1" hangingPunct="1"/>
            <a:r>
              <a:rPr lang="en-US" b="1" dirty="0"/>
              <a:t>Explanation of Cues/Builds: </a:t>
            </a:r>
            <a:r>
              <a:rPr lang="en-US" dirty="0"/>
              <a:t>None</a:t>
            </a:r>
          </a:p>
          <a:p>
            <a:pPr eaLnBrk="1" hangingPunct="1"/>
            <a:r>
              <a:rPr lang="en-US" b="1" dirty="0"/>
              <a:t>Suggested Comments: </a:t>
            </a:r>
            <a:r>
              <a:rPr lang="en-US" dirty="0"/>
              <a:t>ITS can be used for mobile traffic monitoring and management.  Some systems are active (physically control traffic such as the dynamic lane merge system) while others are passive (provide general information).  Advance warning of slow or stopped traffic ahead may alleviate back-of-queue issues.  Queues can be monitored by ITS technologies (sensors, cameras, etc.) that provide enhanced information to practitioners for decisions about the appropriate treatments to implement.</a:t>
            </a:r>
          </a:p>
          <a:p>
            <a:r>
              <a:rPr lang="en-US" b="1" dirty="0"/>
              <a:t>Suggested Questions: </a:t>
            </a:r>
            <a:r>
              <a:rPr lang="en-US" dirty="0"/>
              <a:t>None</a:t>
            </a:r>
          </a:p>
          <a:p>
            <a:r>
              <a:rPr lang="en-US" b="1" dirty="0"/>
              <a:t>Additional Information: </a:t>
            </a:r>
            <a:r>
              <a:rPr lang="en-US" dirty="0"/>
              <a:t>Examples include the CB Wizard system that alerts truck drivers to work zone issues, Dynamic Early Merge systems that create an enforceable “Do Not Pass When Flashing” zone, Late Merge systems that use both lanes but guide motorists to take turns at the merge point, real-time information systems that provide motorists with work zone congestion and delay information, and variable speed limit systems that can flatten the speed variability approaching the work zone by changing the posted speed in real-time.</a:t>
            </a:r>
          </a:p>
          <a:p>
            <a:r>
              <a:rPr lang="en-US" b="1" dirty="0"/>
              <a:t>Possible Problems: </a:t>
            </a:r>
            <a:r>
              <a:rPr lang="en-US" dirty="0"/>
              <a:t>Researching some examples and spending a few minutes discussing issues and potential ITS solutions may be warranted. </a:t>
            </a:r>
          </a:p>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768C7FA5-D46F-445C-8A15-37B4827F6A46}" type="slidenum">
              <a:rPr lang="en-US" sz="1200"/>
              <a:pPr algn="r"/>
              <a:t>34</a:t>
            </a:fld>
            <a:endParaRPr lang="en-US" sz="1200"/>
          </a:p>
        </p:txBody>
      </p:sp>
      <p:sp>
        <p:nvSpPr>
          <p:cNvPr id="79875" name="Rectangle 2"/>
          <p:cNvSpPr>
            <a:spLocks noGrp="1" noRot="1" noChangeAspect="1" noChangeArrowheads="1" noTextEdit="1"/>
          </p:cNvSpPr>
          <p:nvPr>
            <p:ph type="sldImg"/>
          </p:nvPr>
        </p:nvSpPr>
        <p:spPr>
          <a:solidFill>
            <a:srgbClr val="FFFFFF"/>
          </a:solidFill>
          <a:ln/>
        </p:spPr>
      </p:sp>
      <p:sp>
        <p:nvSpPr>
          <p:cNvPr id="79876" name="Rectangle 3"/>
          <p:cNvSpPr>
            <a:spLocks noGrp="1" noChangeArrowheads="1"/>
          </p:cNvSpPr>
          <p:nvPr>
            <p:ph type="body" idx="1"/>
          </p:nvPr>
        </p:nvSpPr>
        <p:spPr>
          <a:noFill/>
          <a:ln/>
        </p:spPr>
        <p:txBody>
          <a:bodyPr/>
          <a:lstStyle/>
          <a:p>
            <a:pPr eaLnBrk="1" hangingPunct="1"/>
            <a:r>
              <a:rPr lang="en-US" b="1" dirty="0"/>
              <a:t>Key Message: </a:t>
            </a:r>
            <a:r>
              <a:rPr lang="en-US" dirty="0"/>
              <a:t>Discuss the use of Dynamic Lane Merge Systems in work zones</a:t>
            </a:r>
          </a:p>
          <a:p>
            <a:pPr eaLnBrk="1" hangingPunct="1"/>
            <a:r>
              <a:rPr lang="en-US" b="1" dirty="0"/>
              <a:t>Est. Presentation Time: </a:t>
            </a:r>
            <a:r>
              <a:rPr lang="en-US" dirty="0"/>
              <a:t>2 minute(s)</a:t>
            </a:r>
          </a:p>
          <a:p>
            <a:pPr eaLnBrk="1" hangingPunct="1"/>
            <a:r>
              <a:rPr lang="en-US" b="1" dirty="0"/>
              <a:t>Explanation of Cues/Builds: </a:t>
            </a:r>
            <a:r>
              <a:rPr lang="en-US" dirty="0"/>
              <a:t>None</a:t>
            </a:r>
          </a:p>
          <a:p>
            <a:pPr eaLnBrk="1" hangingPunct="1"/>
            <a:r>
              <a:rPr lang="en-US" b="1" dirty="0"/>
              <a:t>Suggested Comments: </a:t>
            </a:r>
            <a:r>
              <a:rPr lang="en-US" dirty="0"/>
              <a:t>Dynamic Lane Merge Systems actively control traffic in advance of the taper.  They have benefits such as reduced aggressive maneuvers at the merge point and supplemental advance warning information.  Traffic is lined up into one lane so that smoother traffic flow occurs prior to the lane closure.  It may also help draw extra attention to an area where queuing potential may occur.</a:t>
            </a:r>
          </a:p>
          <a:p>
            <a:r>
              <a:rPr lang="en-US" b="1" dirty="0"/>
              <a:t>Suggested Questions: </a:t>
            </a:r>
            <a:r>
              <a:rPr lang="en-US" dirty="0"/>
              <a:t>None</a:t>
            </a:r>
          </a:p>
          <a:p>
            <a:r>
              <a:rPr lang="en-US" b="1" dirty="0"/>
              <a:t>Additional Information: </a:t>
            </a:r>
            <a:r>
              <a:rPr lang="en-US" dirty="0"/>
              <a:t>None</a:t>
            </a:r>
          </a:p>
          <a:p>
            <a:r>
              <a:rPr lang="en-US" b="1" dirty="0"/>
              <a:t>Possible Problems: </a:t>
            </a:r>
            <a:r>
              <a:rPr lang="en-US" dirty="0"/>
              <a:t>None </a:t>
            </a:r>
          </a:p>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B62177BA-DAE5-4A81-B9D1-4C26FA335D49}" type="slidenum">
              <a:rPr lang="en-US" sz="1200"/>
              <a:pPr algn="r"/>
              <a:t>35</a:t>
            </a:fld>
            <a:endParaRPr lang="en-US" sz="1200"/>
          </a:p>
        </p:txBody>
      </p:sp>
      <p:sp>
        <p:nvSpPr>
          <p:cNvPr id="80899" name="Rectangle 2"/>
          <p:cNvSpPr>
            <a:spLocks noGrp="1" noRot="1" noChangeAspect="1" noChangeArrowheads="1" noTextEdit="1"/>
          </p:cNvSpPr>
          <p:nvPr>
            <p:ph type="sldImg"/>
          </p:nvPr>
        </p:nvSpPr>
        <p:spPr>
          <a:solidFill>
            <a:srgbClr val="FFFFFF"/>
          </a:solidFill>
          <a:ln/>
        </p:spPr>
      </p:sp>
      <p:sp>
        <p:nvSpPr>
          <p:cNvPr id="80900" name="Rectangle 3"/>
          <p:cNvSpPr>
            <a:spLocks noGrp="1" noChangeArrowheads="1"/>
          </p:cNvSpPr>
          <p:nvPr>
            <p:ph type="body" idx="1"/>
          </p:nvPr>
        </p:nvSpPr>
        <p:spPr>
          <a:noFill/>
          <a:ln/>
        </p:spPr>
        <p:txBody>
          <a:bodyPr/>
          <a:lstStyle/>
          <a:p>
            <a:pPr eaLnBrk="1" hangingPunct="1"/>
            <a:r>
              <a:rPr lang="en-US" b="1"/>
              <a:t>Key Message: </a:t>
            </a:r>
            <a:r>
              <a:rPr lang="en-US"/>
              <a:t>Discuss truck mounted PCMS to display queue warnings in South Carolina</a:t>
            </a:r>
          </a:p>
          <a:p>
            <a:pPr eaLnBrk="1" hangingPunct="1"/>
            <a:r>
              <a:rPr lang="en-US" b="1"/>
              <a:t>Est. Presentation Time: </a:t>
            </a:r>
            <a:r>
              <a:rPr lang="en-US"/>
              <a:t>1-2 minute(s)</a:t>
            </a:r>
          </a:p>
          <a:p>
            <a:pPr eaLnBrk="1" hangingPunct="1"/>
            <a:r>
              <a:rPr lang="en-US" b="1"/>
              <a:t>Explanation of Cues/Builds: </a:t>
            </a:r>
            <a:r>
              <a:rPr lang="en-US"/>
              <a:t>None</a:t>
            </a:r>
          </a:p>
          <a:p>
            <a:r>
              <a:rPr lang="en-US" b="1"/>
              <a:t>Suggested Comments</a:t>
            </a:r>
            <a:r>
              <a:rPr lang="en-US"/>
              <a:t>: South Carolina DOT has a policy on use of truck mounted PCMS to display queue warnings.  An excerpt from the policy is shown below:</a:t>
            </a:r>
          </a:p>
          <a:p>
            <a:r>
              <a:rPr lang="en-US"/>
              <a:t>1.  The contractor shall provide a truck mounted changeable message sign for each lane closure when development of a traffic queue is evident.  The contractor shall utilize the sign to provide advance notice to motorists that the motorists are approaching a traffic queue and should be prepared to stop.</a:t>
            </a:r>
          </a:p>
          <a:p>
            <a:r>
              <a:rPr lang="en-US"/>
              <a:t>2.  The contractor shall place a truck mounted changeable message sign manned with an operator at all times on the shoulder of the roadway immediately upon the development of a traffic queue.  The truck mounted changeable message sign shall remain no less than 2,000 feet in advance of the traffic queue at all times.  Placement of the truck on the shoulder of the roadway without an operator is prohibited.</a:t>
            </a:r>
          </a:p>
          <a:p>
            <a:r>
              <a:rPr lang="en-US"/>
              <a:t>3.  The contractor shall include a truck mounted attenuator only on vehicles over 5,000 lbs GVW.</a:t>
            </a:r>
          </a:p>
          <a:p>
            <a:r>
              <a:rPr lang="en-US"/>
              <a:t>4.  The department requires the contractor to be prepared to stop work immediately and remove the lane closure if a TMA is unable to be provided in advance of a queue.</a:t>
            </a:r>
          </a:p>
          <a:p>
            <a:r>
              <a:rPr lang="en-US" b="1"/>
              <a:t>Suggested Questions: </a:t>
            </a:r>
            <a:r>
              <a:rPr lang="en-US"/>
              <a:t>None</a:t>
            </a:r>
          </a:p>
          <a:p>
            <a:pPr eaLnBrk="1" hangingPunct="1"/>
            <a:r>
              <a:rPr lang="en-US" b="1"/>
              <a:t>Additional Information: </a:t>
            </a:r>
            <a:r>
              <a:rPr lang="en-US"/>
              <a:t>None</a:t>
            </a:r>
          </a:p>
          <a:p>
            <a:pPr eaLnBrk="1" hangingPunct="1"/>
            <a:r>
              <a:rPr lang="en-US" b="1"/>
              <a:t>Possible Problems: </a:t>
            </a:r>
            <a:r>
              <a:rPr lang="en-US"/>
              <a:t>None</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568B49F9-3787-47AF-A3B1-3DD4BE81784F}" type="slidenum">
              <a:rPr lang="en-US" sz="1200"/>
              <a:pPr algn="r"/>
              <a:t>36</a:t>
            </a:fld>
            <a:endParaRPr lang="en-US" sz="1200"/>
          </a:p>
        </p:txBody>
      </p:sp>
      <p:sp>
        <p:nvSpPr>
          <p:cNvPr id="81923" name="Rectangle 2"/>
          <p:cNvSpPr>
            <a:spLocks noGrp="1" noRot="1" noChangeAspect="1" noChangeArrowheads="1" noTextEdit="1"/>
          </p:cNvSpPr>
          <p:nvPr>
            <p:ph type="sldImg"/>
          </p:nvPr>
        </p:nvSpPr>
        <p:spPr>
          <a:solidFill>
            <a:srgbClr val="FFFFFF"/>
          </a:solidFill>
          <a:ln/>
        </p:spPr>
      </p:sp>
      <p:sp>
        <p:nvSpPr>
          <p:cNvPr id="81924" name="Rectangle 3"/>
          <p:cNvSpPr>
            <a:spLocks noGrp="1" noChangeArrowheads="1"/>
          </p:cNvSpPr>
          <p:nvPr>
            <p:ph type="body" idx="1"/>
          </p:nvPr>
        </p:nvSpPr>
        <p:spPr>
          <a:noFill/>
          <a:ln/>
        </p:spPr>
        <p:txBody>
          <a:bodyPr/>
          <a:lstStyle/>
          <a:p>
            <a:pPr eaLnBrk="1" hangingPunct="1"/>
            <a:r>
              <a:rPr lang="en-US" b="1"/>
              <a:t>Key Message: </a:t>
            </a:r>
            <a:r>
              <a:rPr lang="en-US"/>
              <a:t>Discuss the use of closed circuit television cameras in work zones</a:t>
            </a:r>
          </a:p>
          <a:p>
            <a:pPr eaLnBrk="1" hangingPunct="1"/>
            <a:r>
              <a:rPr lang="en-US" b="1"/>
              <a:t>Est. Presentation Time: </a:t>
            </a:r>
            <a:r>
              <a:rPr lang="en-US"/>
              <a:t>2 minute(s)</a:t>
            </a:r>
          </a:p>
          <a:p>
            <a:pPr eaLnBrk="1" hangingPunct="1"/>
            <a:r>
              <a:rPr lang="en-US" b="1"/>
              <a:t>Explanation of Cues/Builds: </a:t>
            </a:r>
            <a:r>
              <a:rPr lang="en-US"/>
              <a:t>None</a:t>
            </a:r>
          </a:p>
          <a:p>
            <a:pPr eaLnBrk="1" hangingPunct="1"/>
            <a:r>
              <a:rPr lang="en-US" b="1"/>
              <a:t>Suggested Comments: </a:t>
            </a:r>
            <a:r>
              <a:rPr lang="en-US"/>
              <a:t>Closed Circuit Television (CCTV) cameras can be used to monitor queues in and around work zones.  As the queue grows, temporary traffic control personnel can monitor the camera images and implement strategies such as adjusting sign locations and spacing.  Such CCTV devices can be portable or be part of a permanent ITS deployment.  The ones shown here are portable, with a solar platform.  Video, weather, and traffic sensors can also be combined on the same platform with wireless communications.</a:t>
            </a:r>
          </a:p>
          <a:p>
            <a:r>
              <a:rPr lang="en-US" b="1"/>
              <a:t>Suggested Questions: </a:t>
            </a:r>
            <a:r>
              <a:rPr lang="en-US"/>
              <a:t>None</a:t>
            </a:r>
          </a:p>
          <a:p>
            <a:r>
              <a:rPr lang="en-US" b="1"/>
              <a:t>Additional Information:  </a:t>
            </a:r>
            <a:r>
              <a:rPr lang="en-US"/>
              <a:t>The pictures shown here are courtesy of Noah Jenkin of ASTI (an ITS vendor).  The CCTV cameras are not required for the portable ITS system in operation in the location where these photos were taken, but they are an enhancement to the ITS deployment that allows for queue monitoring and manual adjustments to traffic control.</a:t>
            </a:r>
          </a:p>
          <a:p>
            <a:r>
              <a:rPr lang="en-US" b="1"/>
              <a:t>Possible Problems: </a:t>
            </a:r>
            <a:r>
              <a:rPr lang="en-US"/>
              <a:t>None</a:t>
            </a:r>
          </a:p>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C2FBE067-41CC-470C-AD89-34C34AB83F62}" type="slidenum">
              <a:rPr lang="en-US" sz="1200"/>
              <a:pPr algn="r"/>
              <a:t>37</a:t>
            </a:fld>
            <a:endParaRPr lang="en-US" sz="1200"/>
          </a:p>
        </p:txBody>
      </p:sp>
      <p:sp>
        <p:nvSpPr>
          <p:cNvPr id="82947" name="Rectangle 2"/>
          <p:cNvSpPr>
            <a:spLocks noGrp="1" noRot="1" noChangeAspect="1" noChangeArrowheads="1" noTextEdit="1"/>
          </p:cNvSpPr>
          <p:nvPr>
            <p:ph type="sldImg"/>
          </p:nvPr>
        </p:nvSpPr>
        <p:spPr>
          <a:solidFill>
            <a:srgbClr val="FFFFFF"/>
          </a:solidFill>
          <a:ln/>
        </p:spPr>
      </p:sp>
      <p:sp>
        <p:nvSpPr>
          <p:cNvPr id="82948" name="Rectangle 3"/>
          <p:cNvSpPr>
            <a:spLocks noGrp="1" noChangeArrowheads="1"/>
          </p:cNvSpPr>
          <p:nvPr>
            <p:ph type="body" idx="1"/>
          </p:nvPr>
        </p:nvSpPr>
        <p:spPr>
          <a:noFill/>
          <a:ln/>
        </p:spPr>
        <p:txBody>
          <a:bodyPr/>
          <a:lstStyle/>
          <a:p>
            <a:pPr eaLnBrk="1" hangingPunct="1"/>
            <a:r>
              <a:rPr lang="en-US" b="1"/>
              <a:t>Key Message: </a:t>
            </a:r>
            <a:r>
              <a:rPr lang="en-US"/>
              <a:t>Discuss types of public information and outreach strategies</a:t>
            </a:r>
          </a:p>
          <a:p>
            <a:pPr eaLnBrk="1" hangingPunct="1"/>
            <a:r>
              <a:rPr lang="en-US" b="1"/>
              <a:t>Est. Presentation Time: </a:t>
            </a:r>
            <a:r>
              <a:rPr lang="en-US"/>
              <a:t>1-2 minute(s)</a:t>
            </a:r>
          </a:p>
          <a:p>
            <a:pPr eaLnBrk="1" hangingPunct="1"/>
            <a:r>
              <a:rPr lang="en-US" b="1"/>
              <a:t>Explanation of Cues/Builds: </a:t>
            </a:r>
            <a:r>
              <a:rPr lang="en-US"/>
              <a:t>None</a:t>
            </a:r>
          </a:p>
          <a:p>
            <a:r>
              <a:rPr lang="en-US" b="1"/>
              <a:t>Suggested Comments</a:t>
            </a:r>
            <a:r>
              <a:rPr lang="en-US"/>
              <a:t>: Many agencies provide advance information to motorists in the form of brochures, websites, and via other marketing materials.  Agencies also use the media to provide information to motorists on upcoming construction projects and alternate routing, especially those with lane closures.  Some additional information will likely have more of an effect on queue issues compared with general information sources such as brochures and flyers.  Information may include travel times, delay, general messages on work zone conditions, and may warn motorists of potential hazards ahead.   It may also include information on alternate routes or alternate means of transportation during the construction period. Sections 6I.02 and 6I.03 of the MUTCD recommend warning signs in advance of the end of queue for incidents. </a:t>
            </a:r>
          </a:p>
          <a:p>
            <a:r>
              <a:rPr lang="en-US" b="1"/>
              <a:t>Suggested Questions: </a:t>
            </a:r>
            <a:r>
              <a:rPr lang="en-US"/>
              <a:t>What types of strategies have you used?  How did they work?</a:t>
            </a:r>
          </a:p>
          <a:p>
            <a:pPr eaLnBrk="1" hangingPunct="1"/>
            <a:r>
              <a:rPr lang="en-US" b="1"/>
              <a:t>Additional Information: </a:t>
            </a:r>
            <a:r>
              <a:rPr lang="en-US"/>
              <a:t>None</a:t>
            </a:r>
          </a:p>
          <a:p>
            <a:pPr eaLnBrk="1" hangingPunct="1"/>
            <a:r>
              <a:rPr lang="en-US" b="1"/>
              <a:t>Possible Problems: </a:t>
            </a:r>
            <a:r>
              <a:rPr lang="en-US"/>
              <a:t>None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01098CD4-04A6-4DD1-A20D-423DE08FC5B1}" type="slidenum">
              <a:rPr lang="en-US" sz="1200"/>
              <a:pPr algn="r"/>
              <a:t>38</a:t>
            </a:fld>
            <a:endParaRPr lang="en-US" sz="1200"/>
          </a:p>
        </p:txBody>
      </p:sp>
      <p:sp>
        <p:nvSpPr>
          <p:cNvPr id="83971" name="Rectangle 2"/>
          <p:cNvSpPr>
            <a:spLocks noGrp="1" noRot="1" noChangeAspect="1" noChangeArrowheads="1" noTextEdit="1"/>
          </p:cNvSpPr>
          <p:nvPr>
            <p:ph type="sldImg"/>
          </p:nvPr>
        </p:nvSpPr>
        <p:spPr>
          <a:solidFill>
            <a:srgbClr val="FFFFFF"/>
          </a:solidFill>
          <a:ln/>
        </p:spPr>
      </p:sp>
      <p:sp>
        <p:nvSpPr>
          <p:cNvPr id="83972" name="Rectangle 3"/>
          <p:cNvSpPr>
            <a:spLocks noGrp="1" noChangeArrowheads="1"/>
          </p:cNvSpPr>
          <p:nvPr>
            <p:ph type="body" idx="1"/>
          </p:nvPr>
        </p:nvSpPr>
        <p:spPr>
          <a:noFill/>
          <a:ln/>
        </p:spPr>
        <p:txBody>
          <a:bodyPr/>
          <a:lstStyle/>
          <a:p>
            <a:pPr eaLnBrk="1" hangingPunct="1"/>
            <a:r>
              <a:rPr lang="en-US" b="1"/>
              <a:t>Key Message: </a:t>
            </a:r>
            <a:r>
              <a:rPr lang="en-US"/>
              <a:t>Discuss the role of inspection in queue identification and mitigation</a:t>
            </a:r>
          </a:p>
          <a:p>
            <a:pPr eaLnBrk="1" hangingPunct="1"/>
            <a:r>
              <a:rPr lang="en-US" b="1"/>
              <a:t>Est. Presentation Time: </a:t>
            </a:r>
            <a:r>
              <a:rPr lang="en-US"/>
              <a:t>1-2 minute(s)</a:t>
            </a:r>
          </a:p>
          <a:p>
            <a:pPr eaLnBrk="1" hangingPunct="1"/>
            <a:r>
              <a:rPr lang="en-US" b="1"/>
              <a:t>Explanation of Cues/Builds: </a:t>
            </a:r>
            <a:r>
              <a:rPr lang="en-US"/>
              <a:t>None</a:t>
            </a:r>
          </a:p>
          <a:p>
            <a:r>
              <a:rPr lang="en-US" b="1"/>
              <a:t>Suggested Comments</a:t>
            </a:r>
            <a:r>
              <a:rPr lang="en-US"/>
              <a:t>: Queues may occur that were not anticipated prior to construction, or the queue may be longer than anticipated.  Inspection plays an important role in queue verification and response.  Inspectors can use a checklist, similar to the one described for Maryland, to note information about the queues and relay the information to the appropriate people for potential field modifications of temporary traffic control or other treatments and strategies.</a:t>
            </a:r>
          </a:p>
          <a:p>
            <a:r>
              <a:rPr lang="en-US" b="1"/>
              <a:t>Suggested Questions: </a:t>
            </a:r>
            <a:r>
              <a:rPr lang="en-US"/>
              <a:t>None</a:t>
            </a:r>
          </a:p>
          <a:p>
            <a:pPr eaLnBrk="1" hangingPunct="1"/>
            <a:r>
              <a:rPr lang="en-US" b="1"/>
              <a:t>Additional Information: </a:t>
            </a:r>
            <a:r>
              <a:rPr lang="en-US"/>
              <a:t>Temporary Traffic Control Inspection Form (MD SHA):  http://www.sha.maryland.gov/OOTS/14AppETTCInspectionFormmastercopyRev2.pdf </a:t>
            </a:r>
          </a:p>
          <a:p>
            <a:pPr eaLnBrk="1" hangingPunct="1"/>
            <a:r>
              <a:rPr lang="en-US" b="1"/>
              <a:t>Possible Problems: </a:t>
            </a:r>
            <a:r>
              <a:rPr lang="en-US"/>
              <a:t>None</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ln/>
        </p:spPr>
        <p:txBody>
          <a:bodyPr/>
          <a:lstStyle/>
          <a:p>
            <a:pPr eaLnBrk="1" hangingPunct="1">
              <a:defRPr/>
            </a:pPr>
            <a:r>
              <a:rPr lang="en-US" sz="1050" b="1" dirty="0"/>
              <a:t>Key Message: </a:t>
            </a:r>
            <a:r>
              <a:rPr lang="en-US" sz="1050" dirty="0"/>
              <a:t>Performance assessment</a:t>
            </a:r>
          </a:p>
          <a:p>
            <a:pPr eaLnBrk="1" hangingPunct="1">
              <a:defRPr/>
            </a:pPr>
            <a:r>
              <a:rPr lang="en-US" sz="1050" b="1" dirty="0"/>
              <a:t>Est. Presentation Time: </a:t>
            </a:r>
            <a:r>
              <a:rPr lang="en-US" sz="1050" dirty="0"/>
              <a:t>Less than 1 minute(s)</a:t>
            </a:r>
            <a:endParaRPr lang="en-US" sz="1050" b="1" dirty="0"/>
          </a:p>
          <a:p>
            <a:pPr eaLnBrk="1" hangingPunct="1">
              <a:defRPr/>
            </a:pPr>
            <a:r>
              <a:rPr lang="en-US" sz="1050" b="1" dirty="0"/>
              <a:t>Explanation of Cues/Builds: </a:t>
            </a:r>
            <a:r>
              <a:rPr lang="en-US" sz="1050" dirty="0"/>
              <a:t>None</a:t>
            </a:r>
          </a:p>
          <a:p>
            <a:pPr>
              <a:defRPr/>
            </a:pPr>
            <a:r>
              <a:rPr lang="en-US" sz="1050" b="1" dirty="0"/>
              <a:t>Suggested Comments: </a:t>
            </a:r>
            <a:r>
              <a:rPr lang="en-US" sz="1050" dirty="0"/>
              <a:t>There are four key measures of work zone performance: Safety, Mobility, Constructability and public perception and satisfaction. Where feasible and appropriate, these performance measures should be evaluated quantitatively. In the absence of funding and/or data availability, measures of performance may be evaluated qualitatively.</a:t>
            </a:r>
            <a:endParaRPr lang="en-US" sz="1050" b="1" dirty="0"/>
          </a:p>
          <a:p>
            <a:pPr>
              <a:defRPr/>
            </a:pPr>
            <a:r>
              <a:rPr lang="en-US" sz="1050" b="1" dirty="0"/>
              <a:t>Suggested Questions: </a:t>
            </a:r>
            <a:r>
              <a:rPr lang="en-US" sz="1050" dirty="0"/>
              <a:t>How can WZ impact assessment help during performance assessment?</a:t>
            </a:r>
          </a:p>
          <a:p>
            <a:pPr>
              <a:defRPr/>
            </a:pPr>
            <a:r>
              <a:rPr lang="en-US" sz="1050" b="1" dirty="0"/>
              <a:t>Additional Information: </a:t>
            </a:r>
            <a:r>
              <a:rPr lang="en-US" sz="1050" dirty="0"/>
              <a:t>http://ops.fhwa.dot.gov/wz/resources/final_rule/wzi_guide/index.htm. Periodic evaluation of work zone policies, processes, procedures, and work zone impacts aids in the process of addressing and managing the safety and mobility impacts of work zones. Performance assessments both at the </a:t>
            </a:r>
            <a:r>
              <a:rPr lang="en-US" sz="1050" i="1" dirty="0"/>
              <a:t>project-level and program-level provide the </a:t>
            </a:r>
            <a:r>
              <a:rPr lang="en-US" sz="1050" dirty="0"/>
              <a:t>required feedback to make policy, process, procedure, and program improvements and evaluate the effectiveness of work zone management strategies. There are four key measures of work zone performance: Safety, Mobility, Constructability and public perception and satisfaction. Where feasible and appropriate, these performance measures should be evaluated quantitatively. In the absence of funding and/or data availability, measures of performance may be evaluated qualitatively.</a:t>
            </a:r>
          </a:p>
          <a:p>
            <a:pPr>
              <a:defRPr/>
            </a:pPr>
            <a:r>
              <a:rPr lang="en-US" sz="1050" b="1" dirty="0"/>
              <a:t>Possible Problems: </a:t>
            </a:r>
            <a:r>
              <a:rPr lang="en-US" sz="1050" dirty="0"/>
              <a:t>Work zone performance assessment is not intended to require agencies to embark on a large data collection, storage, and analysis effort. The goal is to improve work zone safety and mobility by making effective use of the available data and information sources.</a:t>
            </a:r>
          </a:p>
          <a:p>
            <a:pPr eaLnBrk="1" hangingPunct="1">
              <a:defRPr/>
            </a:pPr>
            <a:endParaRPr lang="en-US" sz="1050" dirty="0"/>
          </a:p>
          <a:p>
            <a:pPr>
              <a:defRPr/>
            </a:pPr>
            <a:endParaRPr lang="en-US" sz="1050" dirty="0"/>
          </a:p>
        </p:txBody>
      </p:sp>
      <p:sp>
        <p:nvSpPr>
          <p:cNvPr id="84996" name="Slide Number Placeholder 3"/>
          <p:cNvSpPr>
            <a:spLocks noGrp="1"/>
          </p:cNvSpPr>
          <p:nvPr>
            <p:ph type="sldNum" sz="quarter" idx="5"/>
          </p:nvPr>
        </p:nvSpPr>
        <p:spPr>
          <a:noFill/>
        </p:spPr>
        <p:txBody>
          <a:bodyPr/>
          <a:lstStyle/>
          <a:p>
            <a:fld id="{E9AA991B-40CA-4D73-9F0C-4A4E500A3719}"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pPr eaLnBrk="1" hangingPunct="1"/>
            <a:r>
              <a:rPr lang="en-US" b="1"/>
              <a:t>Key Message: </a:t>
            </a:r>
            <a:r>
              <a:rPr lang="en-US"/>
              <a:t>Define WZ Impacts Assessment</a:t>
            </a:r>
          </a:p>
          <a:p>
            <a:pPr eaLnBrk="1" hangingPunct="1"/>
            <a:r>
              <a:rPr lang="en-US" b="1"/>
              <a:t>Est. Presentation Time: </a:t>
            </a:r>
            <a:r>
              <a:rPr lang="en-US"/>
              <a:t>Less than 1 minute(s)</a:t>
            </a:r>
          </a:p>
          <a:p>
            <a:pPr eaLnBrk="1" hangingPunct="1"/>
            <a:r>
              <a:rPr lang="en-US" b="1"/>
              <a:t>Explanation of Cues/Builds: </a:t>
            </a:r>
            <a:r>
              <a:rPr lang="en-US"/>
              <a:t>None</a:t>
            </a:r>
          </a:p>
          <a:p>
            <a:r>
              <a:rPr lang="en-US" b="1"/>
              <a:t>Suggested Comments: </a:t>
            </a:r>
            <a:r>
              <a:rPr lang="en-US"/>
              <a:t>Factors that will influence the level of impacts caused by a work zone include traffic conditions and characteristics, project characteristics, geographic/physical features, and aspects of the surrounding area (e.g., alternate routes, nearby businesses). The assessment process may involve a high-level, qualitative review of these factors for some projects, and a detailed quantitative analysis using modeling and/or simulation tools for other projects.</a:t>
            </a:r>
            <a:endParaRPr lang="en-US" b="1"/>
          </a:p>
          <a:p>
            <a:pPr eaLnBrk="1" hangingPunct="1"/>
            <a:r>
              <a:rPr lang="en-US" b="1"/>
              <a:t>Suggested Questions: </a:t>
            </a:r>
            <a:r>
              <a:rPr lang="en-US"/>
              <a:t>None</a:t>
            </a:r>
          </a:p>
          <a:p>
            <a:pPr eaLnBrk="1" hangingPunct="1"/>
            <a:r>
              <a:rPr lang="en-US" b="1"/>
              <a:t>Additional Information: </a:t>
            </a:r>
            <a:r>
              <a:rPr lang="en-US"/>
              <a:t>http://ops.fhwa.dot.gov/wz/resources/final_rule/wzi_guide/index.htm</a:t>
            </a:r>
            <a:endParaRPr lang="en-US" b="1"/>
          </a:p>
          <a:p>
            <a:pPr eaLnBrk="1" hangingPunct="1"/>
            <a:r>
              <a:rPr lang="en-US" b="1"/>
              <a:t>Possible Problems: </a:t>
            </a:r>
            <a:r>
              <a:rPr lang="en-US"/>
              <a:t>None</a:t>
            </a:r>
          </a:p>
          <a:p>
            <a:endParaRPr lang="en-US"/>
          </a:p>
        </p:txBody>
      </p:sp>
      <p:sp>
        <p:nvSpPr>
          <p:cNvPr id="49156" name="Slide Number Placeholder 3"/>
          <p:cNvSpPr>
            <a:spLocks noGrp="1"/>
          </p:cNvSpPr>
          <p:nvPr>
            <p:ph type="sldNum" sz="quarter" idx="5"/>
          </p:nvPr>
        </p:nvSpPr>
        <p:spPr>
          <a:noFill/>
        </p:spPr>
        <p:txBody>
          <a:bodyPr/>
          <a:lstStyle/>
          <a:p>
            <a:fld id="{2905E020-1073-48BD-8582-5C074A1E3BDA}"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a:xfrm>
            <a:off x="685800" y="4343400"/>
            <a:ext cx="5715000" cy="4419600"/>
          </a:xfrm>
        </p:spPr>
        <p:txBody>
          <a:bodyPr>
            <a:normAutofit fontScale="77500" lnSpcReduction="20000"/>
          </a:bodyPr>
          <a:lstStyle/>
          <a:p>
            <a:pPr eaLnBrk="1" hangingPunct="1">
              <a:defRPr/>
            </a:pPr>
            <a:r>
              <a:rPr lang="en-US" sz="1500" b="1" dirty="0"/>
              <a:t>Key Message: </a:t>
            </a:r>
            <a:r>
              <a:rPr lang="en-US" sz="1500" dirty="0"/>
              <a:t>WZ impacts assessment in maintenance and operations</a:t>
            </a:r>
          </a:p>
          <a:p>
            <a:pPr eaLnBrk="1" hangingPunct="1">
              <a:defRPr/>
            </a:pPr>
            <a:r>
              <a:rPr lang="en-US" sz="1500" b="1" dirty="0"/>
              <a:t>Est. Presentation Time: </a:t>
            </a:r>
            <a:r>
              <a:rPr lang="en-US" sz="1500" dirty="0"/>
              <a:t>Less than 1 minute(s)</a:t>
            </a:r>
            <a:endParaRPr lang="en-US" sz="1500" b="1" dirty="0"/>
          </a:p>
          <a:p>
            <a:pPr eaLnBrk="1" hangingPunct="1">
              <a:defRPr/>
            </a:pPr>
            <a:r>
              <a:rPr lang="en-US" sz="1500" b="1" dirty="0"/>
              <a:t>Explanation of Cues/Builds: </a:t>
            </a:r>
            <a:r>
              <a:rPr lang="en-US" sz="1500" dirty="0"/>
              <a:t>None</a:t>
            </a:r>
          </a:p>
          <a:p>
            <a:pPr>
              <a:defRPr/>
            </a:pPr>
            <a:r>
              <a:rPr lang="en-US" sz="1500" b="1" dirty="0"/>
              <a:t>Suggested Comments: </a:t>
            </a:r>
            <a:r>
              <a:rPr lang="en-US" sz="1500" dirty="0"/>
              <a:t>Assessing and managing the work zone impacts of M&amp;O activities involves the following four key activities:</a:t>
            </a:r>
            <a:endParaRPr lang="en-US" sz="1500" b="1" dirty="0"/>
          </a:p>
          <a:p>
            <a:pPr>
              <a:defRPr/>
            </a:pPr>
            <a:r>
              <a:rPr lang="en-US" sz="1500" dirty="0"/>
              <a:t>• </a:t>
            </a:r>
            <a:r>
              <a:rPr lang="en-US" sz="1500" b="1" dirty="0"/>
              <a:t>Enhance agency procedures so that the direct safety and mobility impacts of M&amp;O activities are minimized and better managed </a:t>
            </a:r>
            <a:r>
              <a:rPr lang="en-US" sz="1500" dirty="0"/>
              <a:t>(e.g., improving TTC procedures, improving the visibility of maintenance workers/vehicles, better public information and advance warning systems, permitted lane-closure times, off-peak/nighttime work).</a:t>
            </a:r>
          </a:p>
          <a:p>
            <a:pPr>
              <a:defRPr/>
            </a:pPr>
            <a:r>
              <a:rPr lang="en-US" sz="1500" dirty="0"/>
              <a:t>• </a:t>
            </a:r>
            <a:r>
              <a:rPr lang="en-US" sz="1500" b="1" dirty="0"/>
              <a:t>Plan and coordinate M&amp;O such that overall system-wide impacts are minimized </a:t>
            </a:r>
            <a:r>
              <a:rPr lang="en-US" sz="1500" dirty="0"/>
              <a:t>(e.g., performing M&amp;O activities as part of planned construction projects to minimize doing the M&amp;O work as a separate activity – “don’t dig up the same road twice”).</a:t>
            </a:r>
          </a:p>
          <a:p>
            <a:pPr>
              <a:defRPr/>
            </a:pPr>
            <a:r>
              <a:rPr lang="en-US" sz="1500" dirty="0"/>
              <a:t>• </a:t>
            </a:r>
            <a:r>
              <a:rPr lang="en-US" sz="1500" b="1" dirty="0"/>
              <a:t>Implement and manage M&amp;O activities such that they have minimal impacts on other construction projects and vice-versa </a:t>
            </a:r>
            <a:r>
              <a:rPr lang="en-US" sz="1500" dirty="0"/>
              <a:t>(e.g., consider detour routes, diversions, adjacent highway sections).</a:t>
            </a:r>
          </a:p>
          <a:p>
            <a:pPr>
              <a:defRPr/>
            </a:pPr>
            <a:r>
              <a:rPr lang="en-US" sz="1500" dirty="0"/>
              <a:t>• </a:t>
            </a:r>
            <a:r>
              <a:rPr lang="en-US" sz="1500" b="1" dirty="0"/>
              <a:t>Incorporate features in construction projects that would facilitate future M&amp;O with minimum disruption (</a:t>
            </a:r>
            <a:r>
              <a:rPr lang="en-US" sz="1500" dirty="0"/>
              <a:t>e.g., wider shoulders, maintenance turn-abouts, designated pullouts).</a:t>
            </a:r>
          </a:p>
          <a:p>
            <a:pPr>
              <a:defRPr/>
            </a:pPr>
            <a:r>
              <a:rPr lang="en-US" sz="1500" b="1" dirty="0"/>
              <a:t>Suggested Questions: </a:t>
            </a:r>
            <a:r>
              <a:rPr lang="en-US" sz="1500" dirty="0"/>
              <a:t>How can WZ impact assessment help during M&amp;O?</a:t>
            </a:r>
          </a:p>
          <a:p>
            <a:pPr eaLnBrk="1" hangingPunct="1">
              <a:defRPr/>
            </a:pPr>
            <a:r>
              <a:rPr lang="en-US" sz="1500" b="1" dirty="0"/>
              <a:t>Additional Information: </a:t>
            </a:r>
            <a:r>
              <a:rPr lang="en-US" sz="1500" dirty="0"/>
              <a:t>http://ops.fhwa.dot.gov/wz/resources/final_rule/wzi_guide/index.htm</a:t>
            </a:r>
          </a:p>
          <a:p>
            <a:pPr eaLnBrk="1" hangingPunct="1">
              <a:defRPr/>
            </a:pPr>
            <a:r>
              <a:rPr lang="en-US" sz="1500" b="1" dirty="0"/>
              <a:t>Possible Problems: </a:t>
            </a:r>
            <a:r>
              <a:rPr lang="en-US" sz="1500" dirty="0"/>
              <a:t>None</a:t>
            </a:r>
          </a:p>
          <a:p>
            <a:pPr>
              <a:defRPr/>
            </a:pPr>
            <a:endParaRPr lang="en-US" dirty="0"/>
          </a:p>
          <a:p>
            <a:pPr>
              <a:defRPr/>
            </a:pPr>
            <a:endParaRPr lang="en-US" dirty="0"/>
          </a:p>
          <a:p>
            <a:pPr>
              <a:defRPr/>
            </a:pPr>
            <a:endParaRPr lang="en-US" dirty="0"/>
          </a:p>
        </p:txBody>
      </p:sp>
      <p:sp>
        <p:nvSpPr>
          <p:cNvPr id="86020" name="Slide Number Placeholder 3"/>
          <p:cNvSpPr>
            <a:spLocks noGrp="1"/>
          </p:cNvSpPr>
          <p:nvPr>
            <p:ph type="sldNum" sz="quarter" idx="5"/>
          </p:nvPr>
        </p:nvSpPr>
        <p:spPr>
          <a:noFill/>
        </p:spPr>
        <p:txBody>
          <a:bodyPr/>
          <a:lstStyle/>
          <a:p>
            <a:fld id="{03E31BD2-CB7E-4091-8946-8BF2366FDC95}"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pPr eaLnBrk="1" hangingPunct="1"/>
            <a:r>
              <a:rPr lang="en-US" b="1"/>
              <a:t>Key Message: </a:t>
            </a:r>
            <a:r>
              <a:rPr lang="en-US"/>
              <a:t>WZ impacts assessment in maintenance and operations</a:t>
            </a:r>
          </a:p>
          <a:p>
            <a:pPr eaLnBrk="1" hangingPunct="1"/>
            <a:r>
              <a:rPr lang="en-US" b="1"/>
              <a:t>Est. Presentation Time: </a:t>
            </a:r>
            <a:r>
              <a:rPr lang="en-US"/>
              <a:t>Less than 1 minute(s)</a:t>
            </a:r>
            <a:endParaRPr lang="en-US" b="1"/>
          </a:p>
          <a:p>
            <a:pPr eaLnBrk="1" hangingPunct="1"/>
            <a:r>
              <a:rPr lang="en-US" b="1"/>
              <a:t>Explanation of Cues/Builds: </a:t>
            </a:r>
            <a:r>
              <a:rPr lang="en-US"/>
              <a:t>None</a:t>
            </a:r>
          </a:p>
          <a:p>
            <a:pPr eaLnBrk="1" hangingPunct="1"/>
            <a:r>
              <a:rPr lang="en-US" b="1"/>
              <a:t>Suggested Comments:</a:t>
            </a:r>
          </a:p>
          <a:p>
            <a:r>
              <a:rPr lang="en-US" b="1"/>
              <a:t>Suggested Questions: </a:t>
            </a:r>
            <a:r>
              <a:rPr lang="en-US"/>
              <a:t>The work zone impacts of M&amp;O activities need to be addressed from the overall system management perspective in addition to the individual activity/corridor perspective. Work zone impacts assessment in M&amp;O involves the same concepts and guidance presented in prior sections. The types of work zone safety and mobility issues and management strategies to consider are basically the same.</a:t>
            </a:r>
          </a:p>
          <a:p>
            <a:pPr eaLnBrk="1" hangingPunct="1"/>
            <a:r>
              <a:rPr lang="en-US" b="1"/>
              <a:t>Additional Information: </a:t>
            </a:r>
            <a:r>
              <a:rPr lang="en-US"/>
              <a:t>http://ops.fhwa.dot.gov/wz/resources/final_rule/wzi_guide/index.htm</a:t>
            </a:r>
          </a:p>
          <a:p>
            <a:pPr eaLnBrk="1" hangingPunct="1"/>
            <a:r>
              <a:rPr lang="en-US" b="1"/>
              <a:t>Possible Problems: </a:t>
            </a:r>
            <a:r>
              <a:rPr lang="en-US"/>
              <a:t>None</a:t>
            </a:r>
          </a:p>
          <a:p>
            <a:endParaRPr lang="en-US"/>
          </a:p>
          <a:p>
            <a:endParaRPr lang="en-US"/>
          </a:p>
          <a:p>
            <a:endParaRPr lang="en-US"/>
          </a:p>
        </p:txBody>
      </p:sp>
      <p:sp>
        <p:nvSpPr>
          <p:cNvPr id="87044" name="Slide Number Placeholder 3"/>
          <p:cNvSpPr>
            <a:spLocks noGrp="1"/>
          </p:cNvSpPr>
          <p:nvPr>
            <p:ph type="sldNum" sz="quarter" idx="5"/>
          </p:nvPr>
        </p:nvSpPr>
        <p:spPr>
          <a:noFill/>
        </p:spPr>
        <p:txBody>
          <a:bodyPr/>
          <a:lstStyle/>
          <a:p>
            <a:fld id="{45FBB3E1-6D40-4352-A86D-51407429A92F}"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7CC59C80-3CD9-418E-9E5E-590798B8880A}" type="slidenum">
              <a:rPr lang="en-US" smtClean="0"/>
              <a:pPr/>
              <a:t>42</a:t>
            </a:fld>
            <a:endParaRPr lang="en-US"/>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r>
              <a:rPr lang="en-US" b="1"/>
              <a:t>Key Message: </a:t>
            </a:r>
            <a:r>
              <a:rPr lang="en-US"/>
              <a:t>Recap module</a:t>
            </a:r>
            <a:endParaRPr lang="en-US" b="1"/>
          </a:p>
          <a:p>
            <a:pPr eaLnBrk="1" hangingPunct="1"/>
            <a:r>
              <a:rPr lang="en-US" b="1"/>
              <a:t>Est. Presentation Time: </a:t>
            </a:r>
            <a:r>
              <a:rPr lang="en-US"/>
              <a:t>1</a:t>
            </a:r>
            <a:r>
              <a:rPr lang="en-US" b="1"/>
              <a:t> </a:t>
            </a:r>
            <a:r>
              <a:rPr lang="en-US"/>
              <a:t>minute(s)</a:t>
            </a:r>
            <a:endParaRPr lang="en-US" b="1"/>
          </a:p>
          <a:p>
            <a:pPr eaLnBrk="1" hangingPunct="1"/>
            <a:r>
              <a:rPr lang="en-US" b="1"/>
              <a:t>Explanation of Cues/Builds: </a:t>
            </a:r>
            <a:r>
              <a:rPr lang="en-US"/>
              <a:t>None</a:t>
            </a:r>
          </a:p>
          <a:p>
            <a:pPr eaLnBrk="1" hangingPunct="1"/>
            <a:r>
              <a:rPr lang="en-US" b="1"/>
              <a:t>Suggested Comments: </a:t>
            </a:r>
            <a:r>
              <a:rPr lang="en-US"/>
              <a:t>None</a:t>
            </a:r>
            <a:endParaRPr lang="en-US" b="1"/>
          </a:p>
          <a:p>
            <a:pPr eaLnBrk="1" hangingPunct="1"/>
            <a:r>
              <a:rPr lang="en-US" b="1"/>
              <a:t>Suggested Questions: </a:t>
            </a:r>
            <a:r>
              <a:rPr lang="en-US"/>
              <a:t>None</a:t>
            </a:r>
          </a:p>
          <a:p>
            <a:pPr eaLnBrk="1" hangingPunct="1"/>
            <a:r>
              <a:rPr lang="en-US" b="1"/>
              <a:t>Additional Information: </a:t>
            </a:r>
            <a:r>
              <a:rPr lang="en-US"/>
              <a:t>None</a:t>
            </a:r>
            <a:endParaRPr lang="en-US" b="1"/>
          </a:p>
          <a:p>
            <a:pPr eaLnBrk="1" hangingPunct="1"/>
            <a:r>
              <a:rPr lang="en-US" b="1"/>
              <a:t>Possible Problems: </a:t>
            </a:r>
            <a:r>
              <a:rPr lang="en-US"/>
              <a:t>Avoid telling the audience the answers to these questions. Their purpose is to gauge understanding. You may add other questions.</a:t>
            </a:r>
          </a:p>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pPr eaLnBrk="1" hangingPunct="1"/>
            <a:r>
              <a:rPr lang="en-US" b="1"/>
              <a:t>Key Message: </a:t>
            </a:r>
            <a:r>
              <a:rPr lang="en-US"/>
              <a:t>Define WZ Impacts Assessment</a:t>
            </a:r>
          </a:p>
          <a:p>
            <a:pPr eaLnBrk="1" hangingPunct="1"/>
            <a:r>
              <a:rPr lang="en-US" b="1"/>
              <a:t>Est. Presentation Time: </a:t>
            </a:r>
            <a:r>
              <a:rPr lang="en-US"/>
              <a:t>Less than 1 minute(s)</a:t>
            </a:r>
          </a:p>
          <a:p>
            <a:pPr eaLnBrk="1" hangingPunct="1"/>
            <a:r>
              <a:rPr lang="en-US" b="1"/>
              <a:t>Explanation of Cues/Builds: </a:t>
            </a:r>
            <a:r>
              <a:rPr lang="en-US"/>
              <a:t>None</a:t>
            </a:r>
          </a:p>
          <a:p>
            <a:r>
              <a:rPr lang="en-US" b="1"/>
              <a:t>Suggested Comments: </a:t>
            </a:r>
            <a:r>
              <a:rPr lang="en-US"/>
              <a:t>Incorporating work zone impacts assessment in program delivery does not entail an entirely new process; rather, it involves the consideration of work zone impacts issues during pre-existing program delivery activities. Thus, the work zone impacts assessment process described in this Guide is structured to mirror the typical State DOT program delivery process. It constitutes:</a:t>
            </a:r>
          </a:p>
          <a:p>
            <a:r>
              <a:rPr lang="en-US"/>
              <a:t>Assessing the likely work zone impacts and developing appropriate work zone transportation management plans (TMPs) during project development and delivery.</a:t>
            </a:r>
          </a:p>
          <a:p>
            <a:r>
              <a:rPr lang="en-US"/>
              <a:t>• Monitoring the actual impacts of the project and making adjustments to the TMP (if necessary) during project implementation.</a:t>
            </a:r>
          </a:p>
          <a:p>
            <a:r>
              <a:rPr lang="en-US"/>
              <a:t>• Conducting performance assessment to track performance, document lessons learned, and identify trends towards overall improvement of work zone policies, procedures, and practices.</a:t>
            </a:r>
            <a:endParaRPr lang="en-US" b="1"/>
          </a:p>
          <a:p>
            <a:pPr eaLnBrk="1" hangingPunct="1"/>
            <a:r>
              <a:rPr lang="en-US" b="1"/>
              <a:t>Suggested Questions: </a:t>
            </a:r>
            <a:r>
              <a:rPr lang="en-US"/>
              <a:t>None</a:t>
            </a:r>
          </a:p>
          <a:p>
            <a:pPr eaLnBrk="1" hangingPunct="1"/>
            <a:r>
              <a:rPr lang="en-US" b="1"/>
              <a:t>Additional Information: </a:t>
            </a:r>
            <a:r>
              <a:rPr lang="en-US"/>
              <a:t>http://ops.fhwa.dot.gov/wz/resources/final_rule/wzi_guide/index.htm</a:t>
            </a:r>
            <a:endParaRPr lang="en-US" b="1"/>
          </a:p>
          <a:p>
            <a:pPr eaLnBrk="1" hangingPunct="1"/>
            <a:r>
              <a:rPr lang="en-US" b="1"/>
              <a:t>Possible Problems: </a:t>
            </a:r>
            <a:r>
              <a:rPr lang="en-US"/>
              <a:t>None</a:t>
            </a:r>
          </a:p>
          <a:p>
            <a:endParaRPr lang="en-US"/>
          </a:p>
        </p:txBody>
      </p:sp>
      <p:sp>
        <p:nvSpPr>
          <p:cNvPr id="50180" name="Slide Number Placeholder 3"/>
          <p:cNvSpPr>
            <a:spLocks noGrp="1"/>
          </p:cNvSpPr>
          <p:nvPr>
            <p:ph type="sldNum" sz="quarter" idx="5"/>
          </p:nvPr>
        </p:nvSpPr>
        <p:spPr>
          <a:noFill/>
        </p:spPr>
        <p:txBody>
          <a:bodyPr/>
          <a:lstStyle/>
          <a:p>
            <a:fld id="{CE8B7411-F71D-4D01-A968-3B6CD40442D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pPr eaLnBrk="1" hangingPunct="1"/>
            <a:r>
              <a:rPr lang="en-US" b="1" dirty="0"/>
              <a:t>Key Message: </a:t>
            </a:r>
            <a:r>
              <a:rPr lang="en-US" dirty="0"/>
              <a:t>Questions to ask</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Development and application of policy provisions for work zone impacts assessment may provide quick answers to questions such as:</a:t>
            </a:r>
          </a:p>
          <a:p>
            <a:r>
              <a:rPr lang="en-US" dirty="0"/>
              <a:t>• Do I need to perform an extensive work zone impacts assessment for my project?</a:t>
            </a:r>
          </a:p>
          <a:p>
            <a:r>
              <a:rPr lang="en-US" dirty="0"/>
              <a:t>• What project classification does my project fall under, and what are the corresponding work zone impacts assessment actions that I need to take?</a:t>
            </a:r>
          </a:p>
          <a:p>
            <a:r>
              <a:rPr lang="en-US" dirty="0"/>
              <a:t>• What management strategies should I consider in the Transportation Management Plan (</a:t>
            </a:r>
            <a:r>
              <a:rPr lang="en-US" dirty="0" err="1"/>
              <a:t>TMP</a:t>
            </a:r>
            <a:r>
              <a:rPr lang="en-US" dirty="0"/>
              <a:t>)?</a:t>
            </a:r>
          </a:p>
          <a:p>
            <a:pPr eaLnBrk="1" hangingPunct="1"/>
            <a:r>
              <a:rPr lang="en-US" b="1" dirty="0"/>
              <a:t>Suggested Questions: </a:t>
            </a:r>
            <a:r>
              <a:rPr lang="en-US" dirty="0"/>
              <a:t>None</a:t>
            </a:r>
          </a:p>
          <a:p>
            <a:pPr eaLnBrk="1" hangingPunct="1"/>
            <a:r>
              <a:rPr lang="en-US" b="1" dirty="0"/>
              <a:t>Additional Information: </a:t>
            </a:r>
            <a:r>
              <a:rPr lang="en-US" dirty="0"/>
              <a:t>http://ops.fhwa.dot.gov/wz/resources/final_rule/wzi_guide/index.htm</a:t>
            </a:r>
          </a:p>
          <a:p>
            <a:pPr eaLnBrk="1" hangingPunct="1"/>
            <a:r>
              <a:rPr lang="en-US" b="1" dirty="0"/>
              <a:t>Possible Problems: </a:t>
            </a:r>
            <a:r>
              <a:rPr lang="en-US" dirty="0"/>
              <a:t>None</a:t>
            </a:r>
          </a:p>
          <a:p>
            <a:endParaRPr lang="en-US" dirty="0"/>
          </a:p>
        </p:txBody>
      </p:sp>
      <p:sp>
        <p:nvSpPr>
          <p:cNvPr id="51204" name="Slide Number Placeholder 3"/>
          <p:cNvSpPr>
            <a:spLocks noGrp="1"/>
          </p:cNvSpPr>
          <p:nvPr>
            <p:ph type="sldNum" sz="quarter" idx="5"/>
          </p:nvPr>
        </p:nvSpPr>
        <p:spPr>
          <a:noFill/>
        </p:spPr>
        <p:txBody>
          <a:bodyPr/>
          <a:lstStyle/>
          <a:p>
            <a:fld id="{2A244CEB-58E4-43AA-B9E0-4A5647A2F6E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eaLnBrk="1" hangingPunct="1"/>
            <a:r>
              <a:rPr lang="en-US" b="1" dirty="0"/>
              <a:t>Key Message: </a:t>
            </a:r>
            <a:r>
              <a:rPr lang="en-US" dirty="0"/>
              <a:t>Questions to ask</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Development and application of policy provisions for work zone impacts assessment may provide quick answers to questions such as:</a:t>
            </a:r>
          </a:p>
          <a:p>
            <a:r>
              <a:rPr lang="en-US" dirty="0"/>
              <a:t>• What management strategies should I consider in the Transportation Management Plan (</a:t>
            </a:r>
            <a:r>
              <a:rPr lang="en-US" dirty="0" err="1"/>
              <a:t>TMP</a:t>
            </a:r>
            <a:r>
              <a:rPr lang="en-US" dirty="0"/>
              <a:t>)?</a:t>
            </a:r>
          </a:p>
          <a:p>
            <a:r>
              <a:rPr lang="en-US" dirty="0"/>
              <a:t>• Are there any policy provisions that require maintenance of a certain number of lanes of traffic capacity during roadwork on a certain type of facility?</a:t>
            </a:r>
          </a:p>
          <a:p>
            <a:r>
              <a:rPr lang="en-US" b="1" dirty="0"/>
              <a:t>Suggested Questions: </a:t>
            </a:r>
            <a:r>
              <a:rPr lang="en-US" dirty="0"/>
              <a:t>None</a:t>
            </a:r>
          </a:p>
          <a:p>
            <a:pPr eaLnBrk="1" hangingPunct="1"/>
            <a:r>
              <a:rPr lang="en-US" b="1" dirty="0"/>
              <a:t>Additional Information: </a:t>
            </a:r>
            <a:r>
              <a:rPr lang="en-US" dirty="0"/>
              <a:t>http://ops.fhwa.dot.gov/wz/resources/final_rule/wzi_guide/index.htm</a:t>
            </a:r>
          </a:p>
          <a:p>
            <a:pPr eaLnBrk="1" hangingPunct="1"/>
            <a:r>
              <a:rPr lang="en-US" b="1" dirty="0"/>
              <a:t>Possible Problems: </a:t>
            </a:r>
            <a:r>
              <a:rPr lang="en-US" dirty="0"/>
              <a:t>None</a:t>
            </a:r>
          </a:p>
          <a:p>
            <a:endParaRPr lang="en-US" dirty="0"/>
          </a:p>
        </p:txBody>
      </p:sp>
      <p:sp>
        <p:nvSpPr>
          <p:cNvPr id="52228" name="Slide Number Placeholder 3"/>
          <p:cNvSpPr>
            <a:spLocks noGrp="1"/>
          </p:cNvSpPr>
          <p:nvPr>
            <p:ph type="sldNum" sz="quarter" idx="5"/>
          </p:nvPr>
        </p:nvSpPr>
        <p:spPr>
          <a:noFill/>
        </p:spPr>
        <p:txBody>
          <a:bodyPr/>
          <a:lstStyle/>
          <a:p>
            <a:fld id="{D1ECAEEB-852C-445F-82FB-5AA2B2DB4B6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pPr eaLnBrk="1" hangingPunct="1"/>
            <a:r>
              <a:rPr lang="en-US" b="1" dirty="0"/>
              <a:t>Key Message: </a:t>
            </a:r>
            <a:r>
              <a:rPr lang="en-US" dirty="0"/>
              <a:t>Questions to ask</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Development and application of policy provisions for work zone impacts assessment may provide quick answers to questions such as:</a:t>
            </a:r>
          </a:p>
          <a:p>
            <a:r>
              <a:rPr lang="en-US" dirty="0"/>
              <a:t>• What is the agency’s policy guidance on how to account for road user costs in developing </a:t>
            </a:r>
            <a:r>
              <a:rPr lang="en-US" dirty="0" err="1"/>
              <a:t>TMPs</a:t>
            </a:r>
            <a:r>
              <a:rPr lang="en-US" dirty="0"/>
              <a:t>?</a:t>
            </a:r>
          </a:p>
          <a:p>
            <a:r>
              <a:rPr lang="en-US" dirty="0"/>
              <a:t>• What are the agency’s policy provisions on traffic incident management strategies for work zones?</a:t>
            </a:r>
          </a:p>
          <a:p>
            <a:pPr eaLnBrk="1" hangingPunct="1"/>
            <a:r>
              <a:rPr lang="en-US" b="1" dirty="0"/>
              <a:t>Suggested Questions: </a:t>
            </a:r>
            <a:r>
              <a:rPr lang="en-US" dirty="0"/>
              <a:t>None</a:t>
            </a:r>
          </a:p>
          <a:p>
            <a:pPr eaLnBrk="1" hangingPunct="1"/>
            <a:r>
              <a:rPr lang="en-US" b="1" dirty="0"/>
              <a:t>Additional Information: </a:t>
            </a:r>
            <a:r>
              <a:rPr lang="en-US" dirty="0"/>
              <a:t>http://ops.fhwa.dot.gov/wz/resources/final_rule/wzi_guide/index.htm</a:t>
            </a:r>
          </a:p>
          <a:p>
            <a:pPr eaLnBrk="1" hangingPunct="1"/>
            <a:r>
              <a:rPr lang="en-US" b="1" dirty="0"/>
              <a:t>Possible Problems: </a:t>
            </a:r>
            <a:r>
              <a:rPr lang="en-US" dirty="0"/>
              <a:t>None</a:t>
            </a:r>
          </a:p>
          <a:p>
            <a:endParaRPr lang="en-US" dirty="0"/>
          </a:p>
        </p:txBody>
      </p:sp>
      <p:sp>
        <p:nvSpPr>
          <p:cNvPr id="53252" name="Slide Number Placeholder 3"/>
          <p:cNvSpPr>
            <a:spLocks noGrp="1"/>
          </p:cNvSpPr>
          <p:nvPr>
            <p:ph type="sldNum" sz="quarter" idx="5"/>
          </p:nvPr>
        </p:nvSpPr>
        <p:spPr>
          <a:noFill/>
        </p:spPr>
        <p:txBody>
          <a:bodyPr/>
          <a:lstStyle/>
          <a:p>
            <a:fld id="{F21336C4-3AF3-4F60-9903-E19BCD35DBF2}"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pPr eaLnBrk="1" hangingPunct="1"/>
            <a:r>
              <a:rPr lang="en-US" b="1" dirty="0"/>
              <a:t>Key Message: </a:t>
            </a:r>
            <a:r>
              <a:rPr lang="en-US" dirty="0"/>
              <a:t>Questions to ask</a:t>
            </a:r>
          </a:p>
          <a:p>
            <a:pPr eaLnBrk="1" hangingPunct="1"/>
            <a:r>
              <a:rPr lang="en-US" b="1" dirty="0"/>
              <a:t>Est. Presentation Time: </a:t>
            </a:r>
            <a:r>
              <a:rPr lang="en-US" dirty="0"/>
              <a:t>Less than 1 minute(s)</a:t>
            </a:r>
            <a:endParaRPr lang="en-US" b="1" dirty="0"/>
          </a:p>
          <a:p>
            <a:pPr eaLnBrk="1" hangingPunct="1"/>
            <a:r>
              <a:rPr lang="en-US" b="1" dirty="0"/>
              <a:t>Explanation of Cues/Builds: </a:t>
            </a:r>
            <a:r>
              <a:rPr lang="en-US" dirty="0"/>
              <a:t>None</a:t>
            </a:r>
          </a:p>
          <a:p>
            <a:r>
              <a:rPr lang="en-US" b="1" dirty="0"/>
              <a:t>Suggested Comments: </a:t>
            </a:r>
            <a:r>
              <a:rPr lang="en-US" dirty="0"/>
              <a:t>Development and application of policy provisions for work zone impacts assessment may provide quick answers to questions such as:</a:t>
            </a:r>
          </a:p>
          <a:p>
            <a:r>
              <a:rPr lang="en-US" dirty="0"/>
              <a:t>• Does the agency’s policy allow performance-based contracting?</a:t>
            </a:r>
          </a:p>
          <a:p>
            <a:r>
              <a:rPr lang="en-US" dirty="0"/>
              <a:t>• Are there any policy provisions that require monitoring of work zone performance for my project?</a:t>
            </a:r>
            <a:endParaRPr lang="en-US" b="1" dirty="0"/>
          </a:p>
          <a:p>
            <a:pPr eaLnBrk="1" hangingPunct="1"/>
            <a:r>
              <a:rPr lang="en-US" b="1" dirty="0"/>
              <a:t>Suggested Questions: </a:t>
            </a:r>
            <a:r>
              <a:rPr lang="en-US" dirty="0"/>
              <a:t>None</a:t>
            </a:r>
          </a:p>
          <a:p>
            <a:pPr eaLnBrk="1" hangingPunct="1"/>
            <a:r>
              <a:rPr lang="en-US" b="1" dirty="0"/>
              <a:t>Additional Information: </a:t>
            </a:r>
            <a:r>
              <a:rPr lang="en-US" dirty="0"/>
              <a:t>http://ops.fhwa.dot.gov/wz/resources/final_rule/wzi_guide/index.htm</a:t>
            </a:r>
          </a:p>
          <a:p>
            <a:pPr eaLnBrk="1" hangingPunct="1"/>
            <a:r>
              <a:rPr lang="en-US" b="1" dirty="0"/>
              <a:t>Possible Problems: </a:t>
            </a:r>
            <a:r>
              <a:rPr lang="en-US" dirty="0"/>
              <a:t>None</a:t>
            </a:r>
          </a:p>
          <a:p>
            <a:endParaRPr lang="en-US" dirty="0"/>
          </a:p>
        </p:txBody>
      </p:sp>
      <p:sp>
        <p:nvSpPr>
          <p:cNvPr id="54276" name="Slide Number Placeholder 3"/>
          <p:cNvSpPr>
            <a:spLocks noGrp="1"/>
          </p:cNvSpPr>
          <p:nvPr>
            <p:ph type="sldNum" sz="quarter" idx="5"/>
          </p:nvPr>
        </p:nvSpPr>
        <p:spPr>
          <a:noFill/>
        </p:spPr>
        <p:txBody>
          <a:bodyPr/>
          <a:lstStyle/>
          <a:p>
            <a:fld id="{8A98B43B-90D9-4476-9474-4834CA7BCEE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28600"/>
            <a:ext cx="2286000" cy="5943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8600"/>
            <a:ext cx="6705600"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096963"/>
          </a:xfrm>
        </p:spPr>
        <p:txBody>
          <a:bodyPr/>
          <a:lstStyle/>
          <a:p>
            <a:r>
              <a:rPr lang="en-US"/>
              <a:t>Click to edit Master title style</a:t>
            </a:r>
          </a:p>
        </p:txBody>
      </p:sp>
      <p:sp>
        <p:nvSpPr>
          <p:cNvPr id="3" name="SmartArt Placeholder 2"/>
          <p:cNvSpPr>
            <a:spLocks noGrp="1"/>
          </p:cNvSpPr>
          <p:nvPr>
            <p:ph type="dgm" idx="1"/>
          </p:nvPr>
        </p:nvSpPr>
        <p:spPr>
          <a:xfrm>
            <a:off x="609600" y="1828800"/>
            <a:ext cx="8229600" cy="4343400"/>
          </a:xfrm>
        </p:spPr>
        <p:txBody>
          <a:bodyPr/>
          <a:lstStyle/>
          <a:p>
            <a:pPr lvl="0"/>
            <a:endParaRPr lang="en-US" noProof="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096963"/>
          </a:xfrm>
        </p:spPr>
        <p:txBody>
          <a:bodyPr/>
          <a:lstStyle/>
          <a:p>
            <a:r>
              <a:rPr lang="en-US"/>
              <a:t>Click to edit Master title style</a:t>
            </a:r>
          </a:p>
        </p:txBody>
      </p:sp>
      <p:sp>
        <p:nvSpPr>
          <p:cNvPr id="3" name="Text Placeholder 2"/>
          <p:cNvSpPr>
            <a:spLocks noGrp="1"/>
          </p:cNvSpPr>
          <p:nvPr>
            <p:ph type="body" sz="half" idx="1"/>
          </p:nvPr>
        </p:nvSpPr>
        <p:spPr>
          <a:xfrm>
            <a:off x="609600" y="1828800"/>
            <a:ext cx="40386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00600" y="1828800"/>
            <a:ext cx="40386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lvl1pPr>
              <a:defRPr sz="4400" i="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828800"/>
            <a:ext cx="39624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76800" y="1828800"/>
            <a:ext cx="39624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70" name="Rectangle 46"/>
          <p:cNvSpPr>
            <a:spLocks noGrp="1" noChangeArrowheads="1"/>
          </p:cNvSpPr>
          <p:nvPr>
            <p:ph type="title"/>
          </p:nvPr>
        </p:nvSpPr>
        <p:spPr bwMode="auto">
          <a:xfrm>
            <a:off x="0" y="0"/>
            <a:ext cx="9144000" cy="1295400"/>
          </a:xfrm>
          <a:prstGeom prst="rect">
            <a:avLst/>
          </a:prstGeom>
          <a:noFill/>
          <a:ln w="9525">
            <a:noFill/>
            <a:miter lim="800000"/>
            <a:headEnd/>
            <a:tailEnd/>
          </a:ln>
          <a:effectLst>
            <a:outerShdw dist="28398" dir="3806097" algn="ctr" rotWithShape="0">
              <a:schemeClr val="tx2"/>
            </a:outerShdw>
          </a:effec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2051" name="Rectangle 47"/>
          <p:cNvSpPr>
            <a:spLocks noGrp="1" noChangeArrowheads="1"/>
          </p:cNvSpPr>
          <p:nvPr>
            <p:ph type="body" idx="1"/>
          </p:nvPr>
        </p:nvSpPr>
        <p:spPr bwMode="auto">
          <a:xfrm>
            <a:off x="457200" y="1676400"/>
            <a:ext cx="83820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74" name="Text Box 50"/>
          <p:cNvSpPr txBox="1">
            <a:spLocks noChangeArrowheads="1"/>
          </p:cNvSpPr>
          <p:nvPr userDrawn="1"/>
        </p:nvSpPr>
        <p:spPr bwMode="auto">
          <a:xfrm>
            <a:off x="7920038" y="6281738"/>
            <a:ext cx="919162" cy="457200"/>
          </a:xfrm>
          <a:prstGeom prst="rect">
            <a:avLst/>
          </a:prstGeom>
          <a:noFill/>
          <a:ln w="9525">
            <a:noFill/>
            <a:miter lim="800000"/>
            <a:headEnd/>
            <a:tailEnd/>
          </a:ln>
          <a:effectLst/>
        </p:spPr>
        <p:txBody>
          <a:bodyPr wrap="none">
            <a:spAutoFit/>
          </a:bodyPr>
          <a:lstStyle/>
          <a:p>
            <a:pPr>
              <a:defRPr/>
            </a:pPr>
            <a:r>
              <a:rPr lang="en-US" sz="2400" dirty="0">
                <a:latin typeface="Tahoma" pitchFamily="34" charset="0"/>
              </a:rPr>
              <a:t>2-</a:t>
            </a:r>
            <a:fld id="{26413D2E-F79A-4EE7-A3C8-4C7051EB36B7}" type="slidenum">
              <a:rPr lang="en-US" sz="2400">
                <a:latin typeface="Tahoma" pitchFamily="34" charset="0"/>
              </a:rPr>
              <a:pPr>
                <a:defRPr/>
              </a:pPr>
              <a:t>‹#›</a:t>
            </a:fld>
            <a:endParaRPr lang="en-US" sz="2400" dirty="0">
              <a:latin typeface="Tahoma" pitchFamily="34" charset="0"/>
            </a:endParaRPr>
          </a:p>
        </p:txBody>
      </p:sp>
      <p:pic>
        <p:nvPicPr>
          <p:cNvPr id="2054" name="Picture 54" descr="Border 483"/>
          <p:cNvPicPr>
            <a:picLocks noChangeAspect="1" noChangeArrowheads="1"/>
          </p:cNvPicPr>
          <p:nvPr userDrawn="1"/>
        </p:nvPicPr>
        <p:blipFill>
          <a:blip r:embed="rId15"/>
          <a:srcRect/>
          <a:stretch>
            <a:fillRect/>
          </a:stretch>
        </p:blipFill>
        <p:spPr bwMode="auto">
          <a:xfrm>
            <a:off x="0" y="1366838"/>
            <a:ext cx="9144000" cy="309562"/>
          </a:xfrm>
          <a:prstGeom prst="rect">
            <a:avLst/>
          </a:prstGeom>
          <a:noFill/>
          <a:ln w="9525">
            <a:noFill/>
            <a:miter lim="800000"/>
            <a:headEnd/>
            <a:tailEnd/>
          </a:ln>
        </p:spPr>
      </p:pic>
      <p:sp>
        <p:nvSpPr>
          <p:cNvPr id="9" name="Rounded Rectangle 8"/>
          <p:cNvSpPr/>
          <p:nvPr userDrawn="1"/>
        </p:nvSpPr>
        <p:spPr bwMode="auto">
          <a:xfrm>
            <a:off x="152400" y="1295400"/>
            <a:ext cx="8839200" cy="152400"/>
          </a:xfrm>
          <a:prstGeom prst="roundRect">
            <a:avLst/>
          </a:prstGeom>
          <a:solidFill>
            <a:srgbClr val="C00000"/>
          </a:solidFill>
          <a:ln w="38100" cap="flat" cmpd="sng" algn="ctr">
            <a:solidFill>
              <a:srgbClr val="FF3617"/>
            </a:solidFill>
            <a:prstDash val="solid"/>
            <a:round/>
            <a:headEnd type="none" w="med" len="med"/>
            <a:tailEnd type="none" w="med" len="med"/>
          </a:ln>
          <a:effectLst/>
          <a:scene3d>
            <a:camera prst="orthographicFront"/>
            <a:lightRig rig="threePt" dir="t"/>
          </a:scene3d>
          <a:sp3d>
            <a:bevelT w="165100" prst="coolSlant"/>
          </a:sp3d>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en-US" dirty="0">
              <a:latin typeface="Calibri" pitchFamily="34" charset="0"/>
            </a:endParaRPr>
          </a:p>
        </p:txBody>
      </p:sp>
      <p:pic>
        <p:nvPicPr>
          <p:cNvPr id="2" name="Picture 1">
            <a:extLst>
              <a:ext uri="{FF2B5EF4-FFF2-40B4-BE49-F238E27FC236}">
                <a16:creationId xmlns:a16="http://schemas.microsoft.com/office/drawing/2014/main" id="{212515C1-D1C3-11F4-E2D6-D19C3C0882BC}"/>
              </a:ext>
            </a:extLst>
          </p:cNvPr>
          <p:cNvPicPr>
            <a:picLocks noChangeAspect="1" noChangeArrowheads="1"/>
          </p:cNvPicPr>
          <p:nvPr userDrawn="1"/>
        </p:nvPicPr>
        <p:blipFill>
          <a:blip r:embed="rId16" cstate="print"/>
          <a:srcRect r="59525" b="61905"/>
          <a:stretch>
            <a:fillRect/>
          </a:stretch>
        </p:blipFill>
        <p:spPr bwMode="auto">
          <a:xfrm>
            <a:off x="1685026" y="6030686"/>
            <a:ext cx="566738" cy="533400"/>
          </a:xfrm>
          <a:prstGeom prst="rect">
            <a:avLst/>
          </a:prstGeom>
          <a:noFill/>
          <a:ln w="9525">
            <a:noFill/>
            <a:miter lim="800000"/>
            <a:headEnd/>
            <a:tailEnd/>
          </a:ln>
        </p:spPr>
      </p:pic>
      <p:pic>
        <p:nvPicPr>
          <p:cNvPr id="3" name="Picture 2" descr="ATSSA logo showing a cone within the A and safer roads save lives">
            <a:extLst>
              <a:ext uri="{FF2B5EF4-FFF2-40B4-BE49-F238E27FC236}">
                <a16:creationId xmlns:a16="http://schemas.microsoft.com/office/drawing/2014/main" id="{245443CC-25FC-A8A0-FB40-7275612C774B}"/>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457200" y="6118653"/>
            <a:ext cx="1179838" cy="35746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spcBef>
          <a:spcPct val="0"/>
        </a:spcBef>
        <a:spcAft>
          <a:spcPct val="0"/>
        </a:spcAft>
        <a:defRPr sz="4400" b="1" i="1">
          <a:solidFill>
            <a:srgbClr val="C00000"/>
          </a:solidFill>
          <a:latin typeface="Calibri" pitchFamily="34" charset="0"/>
          <a:ea typeface="+mj-ea"/>
          <a:cs typeface="+mj-cs"/>
        </a:defRPr>
      </a:lvl1pPr>
      <a:lvl2pPr algn="ctr" rtl="0" eaLnBrk="0" fontAlgn="base" hangingPunct="0">
        <a:spcBef>
          <a:spcPct val="0"/>
        </a:spcBef>
        <a:spcAft>
          <a:spcPct val="0"/>
        </a:spcAft>
        <a:defRPr sz="4000" b="1" i="1">
          <a:solidFill>
            <a:srgbClr val="C00000"/>
          </a:solidFill>
          <a:latin typeface="Calibri" pitchFamily="34" charset="0"/>
        </a:defRPr>
      </a:lvl2pPr>
      <a:lvl3pPr algn="ctr" rtl="0" eaLnBrk="0" fontAlgn="base" hangingPunct="0">
        <a:spcBef>
          <a:spcPct val="0"/>
        </a:spcBef>
        <a:spcAft>
          <a:spcPct val="0"/>
        </a:spcAft>
        <a:defRPr sz="4000" b="1" i="1">
          <a:solidFill>
            <a:srgbClr val="C00000"/>
          </a:solidFill>
          <a:latin typeface="Calibri" pitchFamily="34" charset="0"/>
        </a:defRPr>
      </a:lvl3pPr>
      <a:lvl4pPr algn="ctr" rtl="0" eaLnBrk="0" fontAlgn="base" hangingPunct="0">
        <a:spcBef>
          <a:spcPct val="0"/>
        </a:spcBef>
        <a:spcAft>
          <a:spcPct val="0"/>
        </a:spcAft>
        <a:defRPr sz="4000" b="1" i="1">
          <a:solidFill>
            <a:srgbClr val="C00000"/>
          </a:solidFill>
          <a:latin typeface="Calibri" pitchFamily="34" charset="0"/>
        </a:defRPr>
      </a:lvl4pPr>
      <a:lvl5pPr algn="ctr" rtl="0" eaLnBrk="0" fontAlgn="base" hangingPunct="0">
        <a:spcBef>
          <a:spcPct val="0"/>
        </a:spcBef>
        <a:spcAft>
          <a:spcPct val="0"/>
        </a:spcAft>
        <a:defRPr sz="4000" b="1" i="1">
          <a:solidFill>
            <a:srgbClr val="C00000"/>
          </a:solidFill>
          <a:latin typeface="Calibri" pitchFamily="34" charset="0"/>
        </a:defRPr>
      </a:lvl5pPr>
      <a:lvl6pPr marL="457200" algn="ctr" rtl="0" fontAlgn="base">
        <a:spcBef>
          <a:spcPct val="0"/>
        </a:spcBef>
        <a:spcAft>
          <a:spcPct val="0"/>
        </a:spcAft>
        <a:defRPr sz="4000" b="1" i="1">
          <a:solidFill>
            <a:srgbClr val="FF6600"/>
          </a:solidFill>
          <a:latin typeface="Verdana" pitchFamily="34" charset="0"/>
        </a:defRPr>
      </a:lvl6pPr>
      <a:lvl7pPr marL="914400" algn="ctr" rtl="0" fontAlgn="base">
        <a:spcBef>
          <a:spcPct val="0"/>
        </a:spcBef>
        <a:spcAft>
          <a:spcPct val="0"/>
        </a:spcAft>
        <a:defRPr sz="4000" b="1" i="1">
          <a:solidFill>
            <a:srgbClr val="FF6600"/>
          </a:solidFill>
          <a:latin typeface="Verdana" pitchFamily="34" charset="0"/>
        </a:defRPr>
      </a:lvl7pPr>
      <a:lvl8pPr marL="1371600" algn="ctr" rtl="0" fontAlgn="base">
        <a:spcBef>
          <a:spcPct val="0"/>
        </a:spcBef>
        <a:spcAft>
          <a:spcPct val="0"/>
        </a:spcAft>
        <a:defRPr sz="4000" b="1" i="1">
          <a:solidFill>
            <a:srgbClr val="FF6600"/>
          </a:solidFill>
          <a:latin typeface="Verdana" pitchFamily="34" charset="0"/>
        </a:defRPr>
      </a:lvl8pPr>
      <a:lvl9pPr marL="1828800" algn="ctr" rtl="0" fontAlgn="base">
        <a:spcBef>
          <a:spcPct val="0"/>
        </a:spcBef>
        <a:spcAft>
          <a:spcPct val="0"/>
        </a:spcAft>
        <a:defRPr sz="4000" b="1" i="1">
          <a:solidFill>
            <a:srgbClr val="FF6600"/>
          </a:solidFill>
          <a:latin typeface="Verdana" pitchFamily="34" charset="0"/>
        </a:defRPr>
      </a:lvl9pPr>
    </p:titleStyle>
    <p:bodyStyle>
      <a:lvl1pPr marL="342900" indent="-342900" algn="l" rtl="0" eaLnBrk="0" fontAlgn="base" hangingPunct="0">
        <a:spcBef>
          <a:spcPct val="20000"/>
        </a:spcBef>
        <a:spcAft>
          <a:spcPct val="0"/>
        </a:spcAft>
        <a:buSzPct val="90000"/>
        <a:buBlip>
          <a:blip r:embed="rId18"/>
        </a:buBlip>
        <a:defRPr sz="3200">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SzPct val="90000"/>
        <a:buBlip>
          <a:blip r:embed="rId18"/>
        </a:buBlip>
        <a:defRPr sz="3200">
          <a:solidFill>
            <a:schemeClr val="tx1"/>
          </a:solidFill>
          <a:latin typeface="Calibri" pitchFamily="34" charset="0"/>
        </a:defRPr>
      </a:lvl2pPr>
      <a:lvl3pPr marL="1143000" indent="-228600" algn="l" rtl="0" eaLnBrk="0" fontAlgn="base" hangingPunct="0">
        <a:spcBef>
          <a:spcPct val="20000"/>
        </a:spcBef>
        <a:spcAft>
          <a:spcPct val="0"/>
        </a:spcAft>
        <a:buSzPct val="90000"/>
        <a:buBlip>
          <a:blip r:embed="rId18"/>
        </a:buBlip>
        <a:defRPr sz="3200">
          <a:solidFill>
            <a:schemeClr val="tx1"/>
          </a:solidFill>
          <a:latin typeface="Calibri" pitchFamily="34" charset="0"/>
        </a:defRPr>
      </a:lvl3pPr>
      <a:lvl4pPr marL="1600200" indent="-228600" algn="l" rtl="0" eaLnBrk="0" fontAlgn="base" hangingPunct="0">
        <a:spcBef>
          <a:spcPct val="20000"/>
        </a:spcBef>
        <a:spcAft>
          <a:spcPct val="0"/>
        </a:spcAft>
        <a:buSzPct val="90000"/>
        <a:buBlip>
          <a:blip r:embed="rId18"/>
        </a:buBlip>
        <a:defRPr sz="3200">
          <a:solidFill>
            <a:schemeClr val="tx1"/>
          </a:solidFill>
          <a:latin typeface="Calibri" pitchFamily="34" charset="0"/>
        </a:defRPr>
      </a:lvl4pPr>
      <a:lvl5pPr marL="2057400" indent="-228600" algn="l" rtl="0" eaLnBrk="0" fontAlgn="base" hangingPunct="0">
        <a:spcBef>
          <a:spcPct val="20000"/>
        </a:spcBef>
        <a:spcAft>
          <a:spcPct val="0"/>
        </a:spcAft>
        <a:buSzPct val="90000"/>
        <a:buBlip>
          <a:blip r:embed="rId18"/>
        </a:buBlip>
        <a:defRPr sz="3200">
          <a:solidFill>
            <a:schemeClr val="tx1"/>
          </a:solidFill>
          <a:latin typeface="Calibri" pitchFamily="34" charset="0"/>
        </a:defRPr>
      </a:lvl5pPr>
      <a:lvl6pPr marL="2514600" indent="-228600" algn="l" rtl="0" fontAlgn="base">
        <a:spcBef>
          <a:spcPct val="20000"/>
        </a:spcBef>
        <a:spcAft>
          <a:spcPct val="0"/>
        </a:spcAft>
        <a:buSzPct val="90000"/>
        <a:buBlip>
          <a:blip r:embed="rId18"/>
        </a:buBlip>
        <a:defRPr sz="3200">
          <a:solidFill>
            <a:schemeClr val="tx1"/>
          </a:solidFill>
          <a:latin typeface="+mn-lt"/>
        </a:defRPr>
      </a:lvl6pPr>
      <a:lvl7pPr marL="2971800" indent="-228600" algn="l" rtl="0" fontAlgn="base">
        <a:spcBef>
          <a:spcPct val="20000"/>
        </a:spcBef>
        <a:spcAft>
          <a:spcPct val="0"/>
        </a:spcAft>
        <a:buSzPct val="90000"/>
        <a:buBlip>
          <a:blip r:embed="rId18"/>
        </a:buBlip>
        <a:defRPr sz="3200">
          <a:solidFill>
            <a:schemeClr val="tx1"/>
          </a:solidFill>
          <a:latin typeface="+mn-lt"/>
        </a:defRPr>
      </a:lvl7pPr>
      <a:lvl8pPr marL="3429000" indent="-228600" algn="l" rtl="0" fontAlgn="base">
        <a:spcBef>
          <a:spcPct val="20000"/>
        </a:spcBef>
        <a:spcAft>
          <a:spcPct val="0"/>
        </a:spcAft>
        <a:buSzPct val="90000"/>
        <a:buBlip>
          <a:blip r:embed="rId18"/>
        </a:buBlip>
        <a:defRPr sz="3200">
          <a:solidFill>
            <a:schemeClr val="tx1"/>
          </a:solidFill>
          <a:latin typeface="+mn-lt"/>
        </a:defRPr>
      </a:lvl8pPr>
      <a:lvl9pPr marL="3886200" indent="-228600" algn="l" rtl="0" fontAlgn="base">
        <a:spcBef>
          <a:spcPct val="20000"/>
        </a:spcBef>
        <a:spcAft>
          <a:spcPct val="0"/>
        </a:spcAft>
        <a:buSzPct val="90000"/>
        <a:buBlip>
          <a:blip r:embed="rId18"/>
        </a:buBlip>
        <a:defRPr sz="3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0" y="0"/>
            <a:ext cx="9144000" cy="1295400"/>
          </a:xfrm>
          <a:prstGeom prst="rect">
            <a:avLst/>
          </a:prstGeom>
          <a:noFill/>
          <a:ln w="9525">
            <a:noFill/>
            <a:miter lim="800000"/>
            <a:headEnd/>
            <a:tailEnd/>
          </a:ln>
          <a:effectLst>
            <a:outerShdw dist="28398" dir="3806097" algn="ctr" rotWithShape="0">
              <a:schemeClr val="tx1"/>
            </a:outerShdw>
          </a:effectLst>
        </p:spPr>
        <p:txBody>
          <a:bodyPr vert="horz" wrap="square" lIns="91440" tIns="45720" rIns="91440" bIns="45720" numCol="1" anchor="ctr" anchorCtr="0" compatLnSpc="1">
            <a:prstTxWarp prst="textNoShape">
              <a:avLst/>
            </a:prstTxWarp>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1" u="none" strike="noStrike" kern="0" cap="none" spc="0" normalizeH="0" baseline="0" noProof="0" dirty="0">
                <a:ln>
                  <a:noFill/>
                </a:ln>
                <a:solidFill>
                  <a:srgbClr val="C00000"/>
                </a:solidFill>
                <a:effectLst/>
                <a:uLnTx/>
                <a:uFillTx/>
                <a:latin typeface="Calibri" pitchFamily="34" charset="0"/>
                <a:ea typeface="+mj-ea"/>
                <a:cs typeface="+mj-cs"/>
              </a:rPr>
              <a:t>Work Zone Traffic</a:t>
            </a:r>
            <a:r>
              <a:rPr kumimoji="0" lang="en-US" sz="4400" b="1" u="none" strike="noStrike" kern="0" cap="none" spc="0" normalizeH="0" noProof="0" dirty="0">
                <a:ln>
                  <a:noFill/>
                </a:ln>
                <a:solidFill>
                  <a:srgbClr val="C00000"/>
                </a:solidFill>
                <a:effectLst/>
                <a:uLnTx/>
                <a:uFillTx/>
                <a:latin typeface="Calibri" pitchFamily="34" charset="0"/>
                <a:ea typeface="+mj-ea"/>
                <a:cs typeface="+mj-cs"/>
              </a:rPr>
              <a:t> </a:t>
            </a:r>
            <a:r>
              <a:rPr kumimoji="0" lang="en-US" sz="4400" b="1" u="none" strike="noStrike" kern="0" cap="none" spc="0" normalizeH="0" baseline="0" noProof="0" dirty="0">
                <a:ln>
                  <a:noFill/>
                </a:ln>
                <a:solidFill>
                  <a:srgbClr val="C00000"/>
                </a:solidFill>
                <a:effectLst/>
                <a:uLnTx/>
                <a:uFillTx/>
                <a:latin typeface="Calibri" pitchFamily="34" charset="0"/>
                <a:ea typeface="+mj-ea"/>
                <a:cs typeface="+mj-cs"/>
              </a:rPr>
              <a:t>Impact Analysis</a:t>
            </a:r>
          </a:p>
        </p:txBody>
      </p:sp>
      <p:sp>
        <p:nvSpPr>
          <p:cNvPr id="123907" name="Rectangle 1027"/>
          <p:cNvSpPr>
            <a:spLocks noGrp="1" noChangeArrowheads="1"/>
          </p:cNvSpPr>
          <p:nvPr>
            <p:ph type="title"/>
          </p:nvPr>
        </p:nvSpPr>
        <p:spPr>
          <a:xfrm>
            <a:off x="4953000" y="1781629"/>
            <a:ext cx="3962400" cy="4572000"/>
          </a:xfrm>
        </p:spPr>
        <p:txBody>
          <a:bodyPr/>
          <a:lstStyle/>
          <a:p>
            <a:pPr eaLnBrk="1" hangingPunct="1">
              <a:defRPr/>
            </a:pPr>
            <a:r>
              <a:rPr lang="en-US" sz="4800" i="0" dirty="0">
                <a:effectLst>
                  <a:outerShdw blurRad="38100" dist="38100" dir="2700000" algn="tl">
                    <a:srgbClr val="000000">
                      <a:alpha val="43137"/>
                    </a:srgbClr>
                  </a:outerShdw>
                </a:effectLst>
              </a:rPr>
              <a:t>-MODULE 2-</a:t>
            </a:r>
            <a:br>
              <a:rPr lang="en-US" sz="4800" i="0" dirty="0">
                <a:effectLst>
                  <a:outerShdw blurRad="38100" dist="38100" dir="2700000" algn="tl">
                    <a:srgbClr val="000000">
                      <a:alpha val="43137"/>
                    </a:srgbClr>
                  </a:outerShdw>
                </a:effectLst>
              </a:rPr>
            </a:br>
            <a:r>
              <a:rPr lang="en-US" sz="4800" i="0" dirty="0">
                <a:effectLst>
                  <a:outerShdw blurRad="38100" dist="38100" dir="2700000" algn="tl">
                    <a:srgbClr val="000000">
                      <a:alpha val="43137"/>
                    </a:srgbClr>
                  </a:outerShdw>
                </a:effectLst>
              </a:rPr>
              <a:t> Work Zone Impact Analysis Fundamentals</a:t>
            </a:r>
            <a:endParaRPr lang="en-US" b="0" i="0" dirty="0">
              <a:effectLst>
                <a:outerShdw blurRad="38100" dist="38100" dir="2700000" algn="tl">
                  <a:srgbClr val="000000">
                    <a:alpha val="43137"/>
                  </a:srgbClr>
                </a:outerShdw>
              </a:effectLst>
            </a:endParaRPr>
          </a:p>
        </p:txBody>
      </p:sp>
      <p:pic>
        <p:nvPicPr>
          <p:cNvPr id="5" name="Picture 4" descr="Person in front of computer screens with traffic analysis models on the screen and a superimposed highway with traffic in the background"/>
          <p:cNvPicPr>
            <a:picLocks noChangeAspect="1" noChangeArrowheads="1"/>
          </p:cNvPicPr>
          <p:nvPr/>
        </p:nvPicPr>
        <p:blipFill>
          <a:blip r:embed="rId3" cstate="print"/>
          <a:srcRect t="40919"/>
          <a:stretch>
            <a:fillRect/>
          </a:stretch>
        </p:blipFill>
        <p:spPr bwMode="auto">
          <a:xfrm>
            <a:off x="228600" y="1752600"/>
            <a:ext cx="4572000" cy="4004314"/>
          </a:xfrm>
          <a:prstGeom prst="rect">
            <a:avLst/>
          </a:prstGeom>
          <a:noFill/>
          <a:ln w="9525">
            <a:noFill/>
            <a:miter lim="800000"/>
            <a:headEnd/>
            <a:tailEnd/>
          </a:ln>
        </p:spPr>
      </p:pic>
      <p:sp>
        <p:nvSpPr>
          <p:cNvPr id="6" name="Google Shape;74;p1">
            <a:extLst>
              <a:ext uri="{FF2B5EF4-FFF2-40B4-BE49-F238E27FC236}">
                <a16:creationId xmlns:a16="http://schemas.microsoft.com/office/drawing/2014/main" id="{62F003C4-3C0F-F494-A299-7E839B38047F}"/>
              </a:ext>
            </a:extLst>
          </p:cNvPr>
          <p:cNvSpPr/>
          <p:nvPr/>
        </p:nvSpPr>
        <p:spPr>
          <a:xfrm>
            <a:off x="3765938" y="5867400"/>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Project Assessment Steps</a:t>
            </a:r>
          </a:p>
        </p:txBody>
      </p:sp>
      <p:sp>
        <p:nvSpPr>
          <p:cNvPr id="12291" name="Content Placeholder 2"/>
          <p:cNvSpPr>
            <a:spLocks noGrp="1"/>
          </p:cNvSpPr>
          <p:nvPr>
            <p:ph idx="1"/>
          </p:nvPr>
        </p:nvSpPr>
        <p:spPr>
          <a:xfrm>
            <a:off x="304800" y="1524000"/>
            <a:ext cx="8839200" cy="4343400"/>
          </a:xfrm>
        </p:spPr>
        <p:txBody>
          <a:bodyPr/>
          <a:lstStyle/>
          <a:p>
            <a:r>
              <a:rPr lang="en-US"/>
              <a:t>Collect project information</a:t>
            </a:r>
          </a:p>
          <a:p>
            <a:r>
              <a:rPr lang="en-US"/>
              <a:t>Collect public perceptions/stakeholder inputs</a:t>
            </a:r>
          </a:p>
          <a:p>
            <a:r>
              <a:rPr lang="en-US"/>
              <a:t>Assess project-level performance</a:t>
            </a:r>
          </a:p>
          <a:p>
            <a:r>
              <a:rPr lang="en-US"/>
              <a:t>Synthesize &amp; analyze data for program-level assessment</a:t>
            </a:r>
          </a:p>
          <a:p>
            <a:r>
              <a:rPr lang="en-US"/>
              <a:t>Evaluate/revise WZ impacts assessment</a:t>
            </a:r>
          </a:p>
          <a:p>
            <a:r>
              <a:rPr lang="en-US"/>
              <a:t>Management practices &amp; procedures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Incorporating WZ Impact</a:t>
            </a:r>
            <a:br>
              <a:rPr lang="en-US" dirty="0"/>
            </a:br>
            <a:r>
              <a:rPr lang="en-US" dirty="0"/>
              <a:t>Analysis into Program Delivery</a:t>
            </a:r>
          </a:p>
        </p:txBody>
      </p:sp>
      <p:sp>
        <p:nvSpPr>
          <p:cNvPr id="13315" name="Content Placeholder 2"/>
          <p:cNvSpPr>
            <a:spLocks noGrp="1"/>
          </p:cNvSpPr>
          <p:nvPr>
            <p:ph idx="1"/>
          </p:nvPr>
        </p:nvSpPr>
        <p:spPr>
          <a:xfrm>
            <a:off x="457200" y="1676400"/>
            <a:ext cx="6172200" cy="4343400"/>
          </a:xfrm>
        </p:spPr>
        <p:txBody>
          <a:bodyPr/>
          <a:lstStyle/>
          <a:p>
            <a:pPr marL="514350" indent="-514350">
              <a:buFont typeface="Verdana" pitchFamily="34" charset="0"/>
              <a:buAutoNum type="arabicPeriod"/>
            </a:pPr>
            <a:r>
              <a:rPr lang="en-US" dirty="0"/>
              <a:t>Policy level</a:t>
            </a:r>
          </a:p>
          <a:p>
            <a:pPr marL="514350" indent="-514350">
              <a:buFont typeface="Verdana" pitchFamily="34" charset="0"/>
              <a:buAutoNum type="arabicPeriod"/>
            </a:pPr>
            <a:r>
              <a:rPr lang="en-US" dirty="0"/>
              <a:t>Planning stages</a:t>
            </a:r>
          </a:p>
          <a:p>
            <a:pPr marL="514350" indent="-514350">
              <a:buFont typeface="Verdana" pitchFamily="34" charset="0"/>
              <a:buAutoNum type="arabicPeriod"/>
            </a:pPr>
            <a:r>
              <a:rPr lang="en-US" dirty="0"/>
              <a:t>Preliminary engineering</a:t>
            </a:r>
          </a:p>
          <a:p>
            <a:pPr marL="514350" indent="-514350">
              <a:buFont typeface="Verdana" pitchFamily="34" charset="0"/>
              <a:buAutoNum type="arabicPeriod"/>
            </a:pPr>
            <a:r>
              <a:rPr lang="en-US" dirty="0"/>
              <a:t>Design stages</a:t>
            </a:r>
          </a:p>
          <a:p>
            <a:pPr marL="514350" indent="-514350">
              <a:buFont typeface="Verdana" pitchFamily="34" charset="0"/>
              <a:buAutoNum type="arabicPeriod"/>
            </a:pPr>
            <a:r>
              <a:rPr lang="en-US" dirty="0"/>
              <a:t>Construction/ Implementation</a:t>
            </a:r>
          </a:p>
          <a:p>
            <a:pPr marL="514350" indent="-514350">
              <a:buFont typeface="Verdana" pitchFamily="34" charset="0"/>
              <a:buAutoNum type="arabicPeriod"/>
            </a:pPr>
            <a:r>
              <a:rPr lang="en-US" dirty="0"/>
              <a:t>Performance assessment</a:t>
            </a:r>
          </a:p>
          <a:p>
            <a:pPr marL="514350" indent="-514350">
              <a:buFont typeface="Verdana" pitchFamily="34" charset="0"/>
              <a:buAutoNum type="arabicPeriod"/>
            </a:pPr>
            <a:r>
              <a:rPr lang="en-US" dirty="0"/>
              <a:t>Maintenance &amp; operation</a:t>
            </a:r>
          </a:p>
        </p:txBody>
      </p:sp>
      <p:sp>
        <p:nvSpPr>
          <p:cNvPr id="4" name="TextBox 3" descr="Work zone impacts can be assessed and mitigated during all delivery phases of a project! &#10;"/>
          <p:cNvSpPr txBox="1">
            <a:spLocks noChangeArrowheads="1"/>
          </p:cNvSpPr>
          <p:nvPr/>
        </p:nvSpPr>
        <p:spPr bwMode="auto">
          <a:xfrm>
            <a:off x="6324600" y="1752600"/>
            <a:ext cx="2590800" cy="4031873"/>
          </a:xfrm>
          <a:prstGeom prst="rect">
            <a:avLst/>
          </a:prstGeom>
          <a:solidFill>
            <a:schemeClr val="bg1"/>
          </a:solidFill>
          <a:ln w="9525">
            <a:solidFill>
              <a:srgbClr val="C00000"/>
            </a:solidFill>
            <a:miter lim="800000"/>
            <a:headEnd/>
            <a:tailEnd/>
          </a:ln>
        </p:spPr>
        <p:txBody>
          <a:bodyPr wrap="square">
            <a:spAutoFit/>
          </a:bodyPr>
          <a:lstStyle/>
          <a:p>
            <a:pPr algn="ctr"/>
            <a:r>
              <a:rPr lang="en-US" sz="3200" b="1" dirty="0">
                <a:latin typeface="Calibri" pitchFamily="34" charset="0"/>
              </a:rPr>
              <a:t>Work zone impacts can be assessed and mitigated during all delivery phases of a project!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1. At the Policy Level…</a:t>
            </a:r>
          </a:p>
        </p:txBody>
      </p:sp>
      <p:sp>
        <p:nvSpPr>
          <p:cNvPr id="14339" name="Content Placeholder 2"/>
          <p:cNvSpPr>
            <a:spLocks noGrp="1"/>
          </p:cNvSpPr>
          <p:nvPr>
            <p:ph idx="1"/>
          </p:nvPr>
        </p:nvSpPr>
        <p:spPr>
          <a:xfrm>
            <a:off x="457200" y="1447800"/>
            <a:ext cx="8382000" cy="4343400"/>
          </a:xfrm>
        </p:spPr>
        <p:txBody>
          <a:bodyPr/>
          <a:lstStyle/>
          <a:p>
            <a:r>
              <a:rPr lang="en-US"/>
              <a:t>To facilitate streamlined decision making and consistency</a:t>
            </a:r>
          </a:p>
          <a:p>
            <a:r>
              <a:rPr lang="en-US"/>
              <a:t>To help standardize WZ practices that are known to work</a:t>
            </a:r>
          </a:p>
          <a:p>
            <a:r>
              <a:rPr lang="en-US"/>
              <a:t>To serve as a guide for planning, designing, and constructing road projects</a:t>
            </a:r>
          </a:p>
          <a:p>
            <a:r>
              <a:rPr lang="en-US"/>
              <a:t>To obtain management buy-in &amp; support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295400"/>
          </a:xfrm>
        </p:spPr>
        <p:txBody>
          <a:bodyPr/>
          <a:lstStyle/>
          <a:p>
            <a:pPr>
              <a:defRPr/>
            </a:pPr>
            <a:r>
              <a:rPr lang="en-US" dirty="0"/>
              <a:t>2.  During Planning Stages…</a:t>
            </a:r>
          </a:p>
        </p:txBody>
      </p:sp>
      <p:sp>
        <p:nvSpPr>
          <p:cNvPr id="15363" name="Content Placeholder 2"/>
          <p:cNvSpPr>
            <a:spLocks noGrp="1"/>
          </p:cNvSpPr>
          <p:nvPr>
            <p:ph idx="1"/>
          </p:nvPr>
        </p:nvSpPr>
        <p:spPr>
          <a:xfrm>
            <a:off x="533400" y="1676400"/>
            <a:ext cx="8077200" cy="4419600"/>
          </a:xfrm>
        </p:spPr>
        <p:txBody>
          <a:bodyPr/>
          <a:lstStyle/>
          <a:p>
            <a:r>
              <a:rPr lang="en-US"/>
              <a:t>Advancing work zone considerations as early as possible in the program delivery process</a:t>
            </a:r>
          </a:p>
          <a:p>
            <a:r>
              <a:rPr lang="en-US"/>
              <a:t>Will lead to overall benefits in terms of better planned, budgeted, and implemented projects that minimize work zone impacts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3. During Preliminary Engineering…</a:t>
            </a:r>
          </a:p>
        </p:txBody>
      </p:sp>
      <p:sp>
        <p:nvSpPr>
          <p:cNvPr id="16387" name="Content Placeholder 2"/>
          <p:cNvSpPr>
            <a:spLocks noGrp="1"/>
          </p:cNvSpPr>
          <p:nvPr>
            <p:ph idx="1"/>
          </p:nvPr>
        </p:nvSpPr>
        <p:spPr>
          <a:xfrm>
            <a:off x="3733800" y="1600200"/>
            <a:ext cx="4876800" cy="4800600"/>
          </a:xfrm>
        </p:spPr>
        <p:txBody>
          <a:bodyPr/>
          <a:lstStyle/>
          <a:p>
            <a:r>
              <a:rPr lang="en-US"/>
              <a:t>At the </a:t>
            </a:r>
            <a:r>
              <a:rPr lang="en-US" b="1"/>
              <a:t>project-level</a:t>
            </a:r>
            <a:r>
              <a:rPr lang="en-US"/>
              <a:t> to identify and develop ways to implement the solution, identify potential issues/obstacles, and develop an implementation concept for the project</a:t>
            </a:r>
          </a:p>
        </p:txBody>
      </p:sp>
      <p:pic>
        <p:nvPicPr>
          <p:cNvPr id="16388" name="Picture 4" descr="Person standing behind a stack of paper plans">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533400" y="1752600"/>
            <a:ext cx="2660650" cy="3962400"/>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12515E87-6955-961B-95A0-D08BE1A36BDC}"/>
              </a:ext>
            </a:extLst>
          </p:cNvPr>
          <p:cNvSpPr/>
          <p:nvPr/>
        </p:nvSpPr>
        <p:spPr>
          <a:xfrm>
            <a:off x="2133600" y="5715000"/>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4.  During Design Stages…</a:t>
            </a:r>
          </a:p>
        </p:txBody>
      </p:sp>
      <p:sp>
        <p:nvSpPr>
          <p:cNvPr id="3" name="Content Placeholder 2"/>
          <p:cNvSpPr>
            <a:spLocks noGrp="1"/>
          </p:cNvSpPr>
          <p:nvPr>
            <p:ph idx="1"/>
          </p:nvPr>
        </p:nvSpPr>
        <p:spPr/>
        <p:txBody>
          <a:bodyPr/>
          <a:lstStyle/>
          <a:p>
            <a:pPr>
              <a:defRPr/>
            </a:pPr>
            <a:r>
              <a:rPr lang="en-US" kern="1200" dirty="0"/>
              <a:t>Will facilitate better decision-making</a:t>
            </a:r>
          </a:p>
          <a:p>
            <a:pPr>
              <a:defRPr/>
            </a:pPr>
            <a:r>
              <a:rPr lang="en-US" kern="1200" dirty="0"/>
              <a:t>Will ultimately improve the operational performance of highways during construction and maintenance activities,</a:t>
            </a:r>
          </a:p>
          <a:p>
            <a:pPr>
              <a:defRPr/>
            </a:pPr>
            <a:r>
              <a:rPr lang="en-US" kern="1200" dirty="0"/>
              <a:t>Will minimize the impacts on road users and businesses (such as back-of-queue crashes)</a:t>
            </a:r>
            <a:endParaRPr lang="en-US" dirty="0"/>
          </a:p>
        </p:txBody>
      </p:sp>
      <p:pic>
        <p:nvPicPr>
          <p:cNvPr id="17412" name="Picture 4" descr="A group of cars on a road"/>
          <p:cNvPicPr>
            <a:picLocks noChangeAspect="1" noChangeArrowheads="1"/>
          </p:cNvPicPr>
          <p:nvPr/>
        </p:nvPicPr>
        <p:blipFill>
          <a:blip r:embed="rId3" cstate="print"/>
          <a:srcRect/>
          <a:stretch>
            <a:fillRect/>
          </a:stretch>
        </p:blipFill>
        <p:spPr bwMode="auto">
          <a:xfrm>
            <a:off x="3200400" y="5029200"/>
            <a:ext cx="3886200" cy="1570038"/>
          </a:xfrm>
          <a:prstGeom prst="rect">
            <a:avLst/>
          </a:prstGeom>
          <a:noFill/>
          <a:ln w="9525">
            <a:noFill/>
            <a:miter lim="800000"/>
            <a:headEnd/>
            <a:tailEnd/>
          </a:ln>
        </p:spPr>
      </p:pic>
      <p:sp>
        <p:nvSpPr>
          <p:cNvPr id="6" name="Google Shape;74;p1">
            <a:extLst>
              <a:ext uri="{FF2B5EF4-FFF2-40B4-BE49-F238E27FC236}">
                <a16:creationId xmlns:a16="http://schemas.microsoft.com/office/drawing/2014/main" id="{B97BAEE5-8FB0-31F4-7FA2-993AED55ECB0}"/>
              </a:ext>
            </a:extLst>
          </p:cNvPr>
          <p:cNvSpPr/>
          <p:nvPr/>
        </p:nvSpPr>
        <p:spPr>
          <a:xfrm>
            <a:off x="7162800" y="5896709"/>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71600"/>
          </a:xfrm>
        </p:spPr>
        <p:txBody>
          <a:bodyPr/>
          <a:lstStyle/>
          <a:p>
            <a:pPr>
              <a:defRPr/>
            </a:pPr>
            <a:r>
              <a:rPr lang="en-US" dirty="0"/>
              <a:t>5. During Construction…</a:t>
            </a:r>
          </a:p>
        </p:txBody>
      </p:sp>
      <p:sp>
        <p:nvSpPr>
          <p:cNvPr id="18435" name="Content Placeholder 2"/>
          <p:cNvSpPr>
            <a:spLocks noGrp="1"/>
          </p:cNvSpPr>
          <p:nvPr>
            <p:ph idx="1"/>
          </p:nvPr>
        </p:nvSpPr>
        <p:spPr>
          <a:xfrm>
            <a:off x="2590800" y="1524000"/>
            <a:ext cx="6553200" cy="4343400"/>
          </a:xfrm>
        </p:spPr>
        <p:txBody>
          <a:bodyPr/>
          <a:lstStyle/>
          <a:p>
            <a:r>
              <a:rPr lang="en-US"/>
              <a:t>To assess the impact of any proposed changes prior to the start of work</a:t>
            </a:r>
          </a:p>
          <a:p>
            <a:r>
              <a:rPr lang="en-US"/>
              <a:t>To implement the TMP</a:t>
            </a:r>
          </a:p>
          <a:p>
            <a:r>
              <a:rPr lang="en-US"/>
              <a:t>To monitor &amp; manage WZ impacts during construction</a:t>
            </a:r>
          </a:p>
          <a:p>
            <a:r>
              <a:rPr lang="en-US"/>
              <a:t>To revise the TMP and, if necessary.</a:t>
            </a:r>
          </a:p>
          <a:p>
            <a:r>
              <a:rPr lang="en-US"/>
              <a:t>To document any findings</a:t>
            </a:r>
          </a:p>
        </p:txBody>
      </p:sp>
      <p:pic>
        <p:nvPicPr>
          <p:cNvPr id="18436" name="Picture 4" descr="men working on the street with traffic cones"/>
          <p:cNvPicPr>
            <a:picLocks noChangeAspect="1" noChangeArrowheads="1"/>
          </p:cNvPicPr>
          <p:nvPr/>
        </p:nvPicPr>
        <p:blipFill>
          <a:blip r:embed="rId3" cstate="print"/>
          <a:srcRect r="46561" b="6000"/>
          <a:stretch>
            <a:fillRect/>
          </a:stretch>
        </p:blipFill>
        <p:spPr bwMode="auto">
          <a:xfrm>
            <a:off x="185738" y="1828800"/>
            <a:ext cx="2176462" cy="3581400"/>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65B43246-75A5-9056-2555-16A15A61169D}"/>
              </a:ext>
            </a:extLst>
          </p:cNvPr>
          <p:cNvSpPr/>
          <p:nvPr/>
        </p:nvSpPr>
        <p:spPr>
          <a:xfrm>
            <a:off x="1378929" y="5486400"/>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idx="4294967295"/>
          </p:nvPr>
        </p:nvSpPr>
        <p:spPr/>
        <p:txBody>
          <a:bodyPr/>
          <a:lstStyle/>
          <a:p>
            <a:pPr eaLnBrk="1" hangingPunct="1">
              <a:defRPr/>
            </a:pPr>
            <a:r>
              <a:rPr lang="en-US" sz="4000" dirty="0"/>
              <a:t>Managing Impacts During Construction: Back-of-Queue Strategies</a:t>
            </a:r>
          </a:p>
        </p:txBody>
      </p:sp>
      <p:pic>
        <p:nvPicPr>
          <p:cNvPr id="19458" name="Picture 7" descr="Road work ahead sign near traffic in urban area with cones and drums next to the line of traffic"/>
          <p:cNvPicPr>
            <a:picLocks noChangeAspect="1" noChangeArrowheads="1"/>
          </p:cNvPicPr>
          <p:nvPr/>
        </p:nvPicPr>
        <p:blipFill>
          <a:blip r:embed="rId3" cstate="print"/>
          <a:srcRect/>
          <a:stretch>
            <a:fillRect/>
          </a:stretch>
        </p:blipFill>
        <p:spPr bwMode="auto">
          <a:xfrm>
            <a:off x="381000" y="1524000"/>
            <a:ext cx="8355013" cy="5257800"/>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20072EF8-C6F4-5017-2FE3-EC946BC26430}"/>
              </a:ext>
            </a:extLst>
          </p:cNvPr>
          <p:cNvSpPr/>
          <p:nvPr/>
        </p:nvSpPr>
        <p:spPr>
          <a:xfrm>
            <a:off x="7239000" y="6400800"/>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chemeClr val="bg1"/>
                </a:solidFill>
                <a:latin typeface="Arial" panose="020B0604020202020204" pitchFamily="34" charset="0"/>
                <a:ea typeface="Open Sans"/>
                <a:cs typeface="Arial" panose="020B0604020202020204" pitchFamily="34" charset="0"/>
                <a:sym typeface="Open Sans"/>
              </a:rPr>
              <a:t>Image: ATSSA</a:t>
            </a:r>
            <a:endParaRPr sz="1000" dirty="0">
              <a:solidFill>
                <a:schemeClr val="bg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idx="4294967295"/>
          </p:nvPr>
        </p:nvSpPr>
        <p:spPr>
          <a:xfrm>
            <a:off x="0" y="0"/>
            <a:ext cx="9144000" cy="1219200"/>
          </a:xfrm>
        </p:spPr>
        <p:txBody>
          <a:bodyPr/>
          <a:lstStyle/>
          <a:p>
            <a:pPr eaLnBrk="1" hangingPunct="1">
              <a:buClr>
                <a:schemeClr val="bg2"/>
              </a:buClr>
              <a:defRPr/>
            </a:pPr>
            <a:r>
              <a:rPr lang="en-US" sz="4400" i="0" dirty="0"/>
              <a:t>Where are Queues Likely to Occur?</a:t>
            </a:r>
          </a:p>
        </p:txBody>
      </p:sp>
      <p:sp>
        <p:nvSpPr>
          <p:cNvPr id="20483" name="Rectangle 3"/>
          <p:cNvSpPr>
            <a:spLocks noGrp="1" noChangeArrowheads="1"/>
          </p:cNvSpPr>
          <p:nvPr>
            <p:ph type="body" idx="4294967295"/>
          </p:nvPr>
        </p:nvSpPr>
        <p:spPr>
          <a:xfrm>
            <a:off x="533400" y="1752600"/>
            <a:ext cx="8153400" cy="2514600"/>
          </a:xfrm>
        </p:spPr>
        <p:txBody>
          <a:bodyPr/>
          <a:lstStyle/>
          <a:p>
            <a:pPr eaLnBrk="1" hangingPunct="1">
              <a:buClr>
                <a:srgbClr val="FF9123"/>
              </a:buClr>
            </a:pPr>
            <a:r>
              <a:rPr lang="en-US" dirty="0"/>
              <a:t>In the advance warning area for lane closures</a:t>
            </a:r>
          </a:p>
          <a:p>
            <a:pPr eaLnBrk="1" hangingPunct="1">
              <a:buClr>
                <a:srgbClr val="FF9123"/>
              </a:buClr>
            </a:pPr>
            <a:r>
              <a:rPr lang="en-US" dirty="0"/>
              <a:t>Upstream of the advance warning area (more dangerous)</a:t>
            </a:r>
          </a:p>
          <a:p>
            <a:pPr eaLnBrk="1" hangingPunct="1">
              <a:buClr>
                <a:srgbClr val="FF9123"/>
              </a:buClr>
            </a:pPr>
            <a:r>
              <a:rPr lang="en-US" dirty="0"/>
              <a:t>In the traffic space near the work area itself</a:t>
            </a:r>
          </a:p>
          <a:p>
            <a:pPr eaLnBrk="1" hangingPunct="1">
              <a:buClr>
                <a:srgbClr val="FF9123"/>
              </a:buClr>
            </a:pPr>
            <a:endParaRPr lang="en-US" dirty="0"/>
          </a:p>
        </p:txBody>
      </p:sp>
      <p:pic>
        <p:nvPicPr>
          <p:cNvPr id="20484" name="Picture 2" descr="A group of cars on a road"/>
          <p:cNvPicPr>
            <a:picLocks noChangeAspect="1" noChangeArrowheads="1"/>
          </p:cNvPicPr>
          <p:nvPr/>
        </p:nvPicPr>
        <p:blipFill>
          <a:blip r:embed="rId3" cstate="print"/>
          <a:srcRect/>
          <a:stretch>
            <a:fillRect/>
          </a:stretch>
        </p:blipFill>
        <p:spPr bwMode="auto">
          <a:xfrm>
            <a:off x="1905000" y="4191000"/>
            <a:ext cx="5486400" cy="2206625"/>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8E80DC83-8301-4492-C818-B9C8F71FD316}"/>
              </a:ext>
            </a:extLst>
          </p:cNvPr>
          <p:cNvSpPr/>
          <p:nvPr/>
        </p:nvSpPr>
        <p:spPr>
          <a:xfrm>
            <a:off x="6477000" y="6402941"/>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idx="4294967295"/>
          </p:nvPr>
        </p:nvSpPr>
        <p:spPr>
          <a:xfrm>
            <a:off x="0" y="0"/>
            <a:ext cx="9067800" cy="1295400"/>
          </a:xfrm>
        </p:spPr>
        <p:txBody>
          <a:bodyPr/>
          <a:lstStyle/>
          <a:p>
            <a:pPr eaLnBrk="1" hangingPunct="1">
              <a:buClr>
                <a:schemeClr val="bg2"/>
              </a:buClr>
              <a:defRPr/>
            </a:pPr>
            <a:r>
              <a:rPr lang="en-US" sz="4400" i="0" dirty="0"/>
              <a:t>Back-of-Queue Issues</a:t>
            </a:r>
          </a:p>
        </p:txBody>
      </p:sp>
      <p:sp>
        <p:nvSpPr>
          <p:cNvPr id="21507" name="Rectangle 3"/>
          <p:cNvSpPr>
            <a:spLocks noGrp="1" noChangeArrowheads="1"/>
          </p:cNvSpPr>
          <p:nvPr>
            <p:ph type="body" idx="4294967295"/>
          </p:nvPr>
        </p:nvSpPr>
        <p:spPr>
          <a:xfrm>
            <a:off x="533400" y="1676400"/>
            <a:ext cx="8305800" cy="4800600"/>
          </a:xfrm>
        </p:spPr>
        <p:txBody>
          <a:bodyPr/>
          <a:lstStyle/>
          <a:p>
            <a:pPr eaLnBrk="1" hangingPunct="1">
              <a:buClr>
                <a:srgbClr val="FF9123"/>
              </a:buClr>
            </a:pPr>
            <a:r>
              <a:rPr lang="en-US" dirty="0"/>
              <a:t>Increased crash risk, particularly rear-end crashes</a:t>
            </a:r>
          </a:p>
          <a:p>
            <a:pPr eaLnBrk="1" hangingPunct="1">
              <a:buClr>
                <a:srgbClr val="FF9123"/>
              </a:buClr>
            </a:pPr>
            <a:r>
              <a:rPr lang="en-US" dirty="0"/>
              <a:t>Potentially large variability in speeds between approaching traffic and queued traffic</a:t>
            </a:r>
          </a:p>
          <a:p>
            <a:pPr eaLnBrk="1" hangingPunct="1">
              <a:buClr>
                <a:srgbClr val="FF9123"/>
              </a:buClr>
            </a:pPr>
            <a:r>
              <a:rPr lang="en-US" dirty="0"/>
              <a:t>Impacts on driver expectations </a:t>
            </a:r>
          </a:p>
          <a:p>
            <a:pPr lvl="1" eaLnBrk="1" hangingPunct="1">
              <a:buClr>
                <a:srgbClr val="FF9123"/>
              </a:buClr>
            </a:pPr>
            <a:r>
              <a:rPr lang="en-US" dirty="0"/>
              <a:t>They may be accustomed to unencumbered travel and may have a slower perception-reaction time</a:t>
            </a:r>
          </a:p>
          <a:p>
            <a:pPr eaLnBrk="1" hangingPunct="1">
              <a:buClr>
                <a:srgbClr val="FF9123"/>
              </a:buClr>
            </a:pPr>
            <a:endParaRPr lang="en-US" sz="2800"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defRPr/>
            </a:pPr>
            <a:r>
              <a:rPr lang="en-US" dirty="0"/>
              <a:t>Module Objectives</a:t>
            </a:r>
          </a:p>
        </p:txBody>
      </p:sp>
      <p:sp>
        <p:nvSpPr>
          <p:cNvPr id="4099" name="Rectangle 3"/>
          <p:cNvSpPr>
            <a:spLocks noGrp="1" noChangeArrowheads="1"/>
          </p:cNvSpPr>
          <p:nvPr>
            <p:ph type="body" idx="1"/>
          </p:nvPr>
        </p:nvSpPr>
        <p:spPr>
          <a:xfrm>
            <a:off x="381000" y="1676400"/>
            <a:ext cx="8763000" cy="4419600"/>
          </a:xfrm>
        </p:spPr>
        <p:txBody>
          <a:bodyPr/>
          <a:lstStyle/>
          <a:p>
            <a:r>
              <a:rPr lang="en-US" dirty="0"/>
              <a:t>Define impacts assessment</a:t>
            </a:r>
          </a:p>
          <a:p>
            <a:r>
              <a:rPr lang="en-US" dirty="0"/>
              <a:t>Discuss components and steps of an impacts assessment</a:t>
            </a:r>
          </a:p>
          <a:p>
            <a:r>
              <a:rPr lang="en-US" dirty="0"/>
              <a:t>Discuss how to incorporate WZ impact assessment into program delivery</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idx="4294967295"/>
          </p:nvPr>
        </p:nvSpPr>
        <p:spPr>
          <a:xfrm>
            <a:off x="0" y="0"/>
            <a:ext cx="9067800" cy="1295400"/>
          </a:xfrm>
        </p:spPr>
        <p:txBody>
          <a:bodyPr/>
          <a:lstStyle/>
          <a:p>
            <a:pPr eaLnBrk="1" hangingPunct="1">
              <a:buClr>
                <a:schemeClr val="bg2"/>
              </a:buClr>
              <a:defRPr/>
            </a:pPr>
            <a:r>
              <a:rPr lang="en-US" sz="4400" i="0" dirty="0"/>
              <a:t>Back-of-Queue Issues</a:t>
            </a:r>
          </a:p>
        </p:txBody>
      </p:sp>
      <p:sp>
        <p:nvSpPr>
          <p:cNvPr id="22531" name="Rectangle 3"/>
          <p:cNvSpPr>
            <a:spLocks noGrp="1" noChangeArrowheads="1"/>
          </p:cNvSpPr>
          <p:nvPr>
            <p:ph type="body" idx="4294967295"/>
          </p:nvPr>
        </p:nvSpPr>
        <p:spPr>
          <a:xfrm>
            <a:off x="685800" y="1905000"/>
            <a:ext cx="8153400" cy="4572000"/>
          </a:xfrm>
        </p:spPr>
        <p:txBody>
          <a:bodyPr/>
          <a:lstStyle/>
          <a:p>
            <a:pPr eaLnBrk="1" hangingPunct="1">
              <a:buClr>
                <a:srgbClr val="FF9123"/>
              </a:buClr>
            </a:pPr>
            <a:r>
              <a:rPr lang="en-US"/>
              <a:t>Geometry of roadway</a:t>
            </a:r>
          </a:p>
          <a:p>
            <a:pPr lvl="1" eaLnBrk="1" hangingPunct="1">
              <a:buClr>
                <a:srgbClr val="FF9123"/>
              </a:buClr>
            </a:pPr>
            <a:r>
              <a:rPr lang="en-US"/>
              <a:t>Limited sight distance to the back-of-queue due to curvature</a:t>
            </a:r>
          </a:p>
          <a:p>
            <a:pPr eaLnBrk="1" hangingPunct="1">
              <a:buClr>
                <a:srgbClr val="FF9123"/>
              </a:buClr>
            </a:pPr>
            <a:r>
              <a:rPr lang="en-US"/>
              <a:t>Impacts from recurring congestion</a:t>
            </a:r>
          </a:p>
          <a:p>
            <a:pPr eaLnBrk="1" hangingPunct="1">
              <a:buClr>
                <a:srgbClr val="FF9123"/>
              </a:buClr>
            </a:pPr>
            <a:r>
              <a:rPr lang="en-US"/>
              <a:t>Multiple public access points</a:t>
            </a:r>
          </a:p>
          <a:p>
            <a:pPr eaLnBrk="1" hangingPunct="1">
              <a:buClr>
                <a:srgbClr val="FF9123"/>
              </a:buClr>
            </a:pPr>
            <a:r>
              <a:rPr lang="en-US"/>
              <a:t>Impacts near work vehicle access/egress points</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idx="4294967295"/>
          </p:nvPr>
        </p:nvSpPr>
        <p:spPr>
          <a:xfrm>
            <a:off x="0" y="0"/>
            <a:ext cx="9067800" cy="1295400"/>
          </a:xfrm>
        </p:spPr>
        <p:txBody>
          <a:bodyPr/>
          <a:lstStyle/>
          <a:p>
            <a:pPr eaLnBrk="1" hangingPunct="1">
              <a:buClr>
                <a:schemeClr val="bg2"/>
              </a:buClr>
              <a:defRPr/>
            </a:pPr>
            <a:r>
              <a:rPr lang="en-US" i="0" dirty="0"/>
              <a:t>Why Should We Analyze Queues?</a:t>
            </a:r>
          </a:p>
        </p:txBody>
      </p:sp>
      <p:sp>
        <p:nvSpPr>
          <p:cNvPr id="23555" name="Rectangle 3"/>
          <p:cNvSpPr>
            <a:spLocks noGrp="1" noChangeArrowheads="1"/>
          </p:cNvSpPr>
          <p:nvPr>
            <p:ph type="body" idx="4294967295"/>
          </p:nvPr>
        </p:nvSpPr>
        <p:spPr>
          <a:xfrm>
            <a:off x="533400" y="1676400"/>
            <a:ext cx="8153400" cy="4572000"/>
          </a:xfrm>
        </p:spPr>
        <p:txBody>
          <a:bodyPr/>
          <a:lstStyle/>
          <a:p>
            <a:pPr eaLnBrk="1" hangingPunct="1">
              <a:buClr>
                <a:srgbClr val="FF9123"/>
              </a:buClr>
            </a:pPr>
            <a:r>
              <a:rPr lang="en-US"/>
              <a:t>Analysis can provide valuable insights into the anticipated:</a:t>
            </a:r>
          </a:p>
          <a:p>
            <a:pPr lvl="1" eaLnBrk="1" hangingPunct="1">
              <a:buClr>
                <a:srgbClr val="FF9123"/>
              </a:buClr>
            </a:pPr>
            <a:r>
              <a:rPr lang="en-US"/>
              <a:t>Length of queue</a:t>
            </a:r>
          </a:p>
          <a:p>
            <a:pPr lvl="1" eaLnBrk="1" hangingPunct="1">
              <a:buClr>
                <a:srgbClr val="FF9123"/>
              </a:buClr>
            </a:pPr>
            <a:r>
              <a:rPr lang="en-US"/>
              <a:t>Time when queues may occur</a:t>
            </a:r>
          </a:p>
          <a:p>
            <a:pPr lvl="1" eaLnBrk="1" hangingPunct="1">
              <a:buClr>
                <a:srgbClr val="FF9123"/>
              </a:buClr>
            </a:pPr>
            <a:r>
              <a:rPr lang="en-US"/>
              <a:t>Location of queue</a:t>
            </a:r>
          </a:p>
          <a:p>
            <a:pPr lvl="1" eaLnBrk="1" hangingPunct="1">
              <a:buClr>
                <a:srgbClr val="FF9123"/>
              </a:buClr>
            </a:pPr>
            <a:r>
              <a:rPr lang="en-US"/>
              <a:t>Variability in traffic speeds</a:t>
            </a:r>
          </a:p>
          <a:p>
            <a:pPr eaLnBrk="1" hangingPunct="1">
              <a:buClr>
                <a:srgbClr val="FF9123"/>
              </a:buClr>
            </a:pPr>
            <a:r>
              <a:rPr lang="en-US"/>
              <a:t>Analysis helps determine potential treatments for the problem </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a:xfrm>
            <a:off x="0" y="0"/>
            <a:ext cx="9144000" cy="1295400"/>
          </a:xfrm>
        </p:spPr>
        <p:txBody>
          <a:bodyPr/>
          <a:lstStyle/>
          <a:p>
            <a:pPr eaLnBrk="1" hangingPunct="1">
              <a:defRPr/>
            </a:pPr>
            <a:r>
              <a:rPr lang="en-US" dirty="0"/>
              <a:t>Analyzing Potential Queues</a:t>
            </a:r>
          </a:p>
        </p:txBody>
      </p:sp>
      <p:sp>
        <p:nvSpPr>
          <p:cNvPr id="24579" name="Rectangle 3"/>
          <p:cNvSpPr>
            <a:spLocks noGrp="1" noChangeArrowheads="1"/>
          </p:cNvSpPr>
          <p:nvPr>
            <p:ph type="body" idx="1"/>
          </p:nvPr>
        </p:nvSpPr>
        <p:spPr>
          <a:xfrm>
            <a:off x="381000" y="1835150"/>
            <a:ext cx="3352800" cy="4114800"/>
          </a:xfrm>
        </p:spPr>
        <p:txBody>
          <a:bodyPr/>
          <a:lstStyle/>
          <a:p>
            <a:pPr eaLnBrk="1" hangingPunct="1"/>
            <a:r>
              <a:rPr lang="en-US" dirty="0"/>
              <a:t>When the volume to capacity ratio (V/C) exceeds one, a queue forms</a:t>
            </a:r>
          </a:p>
          <a:p>
            <a:pPr eaLnBrk="1" hangingPunct="1">
              <a:buFontTx/>
              <a:buNone/>
            </a:pPr>
            <a:endParaRPr lang="en-US" dirty="0"/>
          </a:p>
          <a:p>
            <a:pPr eaLnBrk="1" hangingPunct="1"/>
            <a:endParaRPr lang="en-US" dirty="0"/>
          </a:p>
        </p:txBody>
      </p:sp>
      <p:pic>
        <p:nvPicPr>
          <p:cNvPr id="24580" name="Picture 11" descr="X-Y scatter plot showing purple line for capacity and blue line for demand with time versus flow rate in vehicles per hour plotted">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3407497" y="1752600"/>
            <a:ext cx="5438053" cy="3733800"/>
          </a:xfrm>
          <a:prstGeom prst="rect">
            <a:avLst/>
          </a:prstGeom>
          <a:noFill/>
          <a:ln w="9525">
            <a:noFill/>
            <a:miter lim="800000"/>
            <a:headEnd/>
            <a:tailEnd/>
          </a:ln>
        </p:spPr>
      </p:pic>
      <p:sp>
        <p:nvSpPr>
          <p:cNvPr id="2" name="Google Shape;74;p1">
            <a:extLst>
              <a:ext uri="{FF2B5EF4-FFF2-40B4-BE49-F238E27FC236}">
                <a16:creationId xmlns:a16="http://schemas.microsoft.com/office/drawing/2014/main" id="{7DBF66EB-0CCB-9A2B-9601-36653A38D45F}"/>
              </a:ext>
            </a:extLst>
          </p:cNvPr>
          <p:cNvSpPr/>
          <p:nvPr/>
        </p:nvSpPr>
        <p:spPr>
          <a:xfrm>
            <a:off x="7391400" y="5595084"/>
            <a:ext cx="1371600"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Source: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4738" name="Rectangle 2"/>
          <p:cNvSpPr>
            <a:spLocks noGrp="1" noChangeArrowheads="1"/>
          </p:cNvSpPr>
          <p:nvPr>
            <p:ph type="title" idx="4294967295"/>
          </p:nvPr>
        </p:nvSpPr>
        <p:spPr>
          <a:xfrm>
            <a:off x="0" y="228600"/>
            <a:ext cx="9144000" cy="838200"/>
          </a:xfrm>
        </p:spPr>
        <p:txBody>
          <a:bodyPr/>
          <a:lstStyle/>
          <a:p>
            <a:pPr eaLnBrk="1" hangingPunct="1">
              <a:defRPr/>
            </a:pPr>
            <a:r>
              <a:rPr lang="en-US" i="0" dirty="0"/>
              <a:t>Example:  V/C Estimate</a:t>
            </a:r>
          </a:p>
        </p:txBody>
      </p:sp>
      <p:pic>
        <p:nvPicPr>
          <p:cNvPr id="25603" name="Picture 5" descr="AADT, directional split, peak direction, peak hour volume, capacity, and ultimately V/C ratio comparing volumes by day to hourly and capacity">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0" y="1752600"/>
            <a:ext cx="9144000" cy="2295525"/>
          </a:xfrm>
          <a:prstGeom prst="rect">
            <a:avLst/>
          </a:prstGeom>
          <a:noFill/>
          <a:ln w="9525">
            <a:noFill/>
            <a:miter lim="800000"/>
            <a:headEnd/>
            <a:tailEnd/>
          </a:ln>
        </p:spPr>
      </p:pic>
      <p:sp>
        <p:nvSpPr>
          <p:cNvPr id="5" name="Text Box 14" descr="This is a rough estimate of the potential for queuing if no other data are available&#10;"/>
          <p:cNvSpPr txBox="1">
            <a:spLocks noChangeArrowheads="1"/>
          </p:cNvSpPr>
          <p:nvPr/>
        </p:nvSpPr>
        <p:spPr bwMode="auto">
          <a:xfrm>
            <a:off x="609600" y="4343400"/>
            <a:ext cx="8001000" cy="1076325"/>
          </a:xfrm>
          <a:prstGeom prst="rect">
            <a:avLst/>
          </a:prstGeom>
          <a:solidFill>
            <a:schemeClr val="bg1"/>
          </a:solidFill>
          <a:ln w="9525">
            <a:solidFill>
              <a:srgbClr val="CC0000"/>
            </a:solidFill>
            <a:miter lim="800000"/>
            <a:headEnd/>
            <a:tailEnd/>
          </a:ln>
        </p:spPr>
        <p:txBody>
          <a:bodyPr>
            <a:spAutoFit/>
          </a:bodyPr>
          <a:lstStyle/>
          <a:p>
            <a:pPr algn="ctr"/>
            <a:r>
              <a:rPr lang="en-US" sz="3200" b="1" dirty="0">
                <a:solidFill>
                  <a:srgbClr val="000000"/>
                </a:solidFill>
                <a:latin typeface="Calibri" pitchFamily="34" charset="0"/>
              </a:rPr>
              <a:t>This is a rough estimate of the potential for queuing if no other data are available</a:t>
            </a:r>
          </a:p>
        </p:txBody>
      </p:sp>
      <p:sp>
        <p:nvSpPr>
          <p:cNvPr id="2" name="Google Shape;74;p1">
            <a:extLst>
              <a:ext uri="{FF2B5EF4-FFF2-40B4-BE49-F238E27FC236}">
                <a16:creationId xmlns:a16="http://schemas.microsoft.com/office/drawing/2014/main" id="{AD8082A8-7515-62EC-D144-7F7152A1A5CB}"/>
              </a:ext>
            </a:extLst>
          </p:cNvPr>
          <p:cNvSpPr/>
          <p:nvPr/>
        </p:nvSpPr>
        <p:spPr>
          <a:xfrm>
            <a:off x="7391400" y="5591909"/>
            <a:ext cx="1261241"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Source: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idx="4294967295"/>
          </p:nvPr>
        </p:nvSpPr>
        <p:spPr>
          <a:xfrm>
            <a:off x="0" y="1"/>
            <a:ext cx="9144000" cy="1219200"/>
          </a:xfrm>
        </p:spPr>
        <p:txBody>
          <a:bodyPr/>
          <a:lstStyle/>
          <a:p>
            <a:pPr>
              <a:defRPr/>
            </a:pPr>
            <a:r>
              <a:rPr lang="en-US" i="0" dirty="0"/>
              <a:t>Measured Average</a:t>
            </a:r>
            <a:br>
              <a:rPr lang="en-US" i="0" dirty="0"/>
            </a:br>
            <a:r>
              <a:rPr lang="en-US" i="0" dirty="0"/>
              <a:t>Work Zone Capacities for Freeways</a:t>
            </a:r>
          </a:p>
        </p:txBody>
      </p:sp>
      <p:sp>
        <p:nvSpPr>
          <p:cNvPr id="26670" name="Text Box 46"/>
          <p:cNvSpPr txBox="1">
            <a:spLocks noChangeArrowheads="1"/>
          </p:cNvSpPr>
          <p:nvPr/>
        </p:nvSpPr>
        <p:spPr bwMode="auto">
          <a:xfrm>
            <a:off x="1244600" y="1554163"/>
            <a:ext cx="3082895" cy="584775"/>
          </a:xfrm>
          <a:prstGeom prst="rect">
            <a:avLst/>
          </a:prstGeom>
          <a:noFill/>
          <a:ln w="9525">
            <a:noFill/>
            <a:miter lim="800000"/>
            <a:headEnd/>
            <a:tailEnd/>
          </a:ln>
        </p:spPr>
        <p:txBody>
          <a:bodyPr wrap="none">
            <a:spAutoFit/>
          </a:bodyPr>
          <a:lstStyle/>
          <a:p>
            <a:r>
              <a:rPr lang="en-US" sz="3200" b="1">
                <a:latin typeface="Calibri" pitchFamily="34" charset="0"/>
              </a:rPr>
              <a:t>Number of Lanes</a:t>
            </a:r>
          </a:p>
        </p:txBody>
      </p:sp>
      <p:sp>
        <p:nvSpPr>
          <p:cNvPr id="26671" name="Text Box 47"/>
          <p:cNvSpPr txBox="1">
            <a:spLocks noChangeArrowheads="1"/>
          </p:cNvSpPr>
          <p:nvPr/>
        </p:nvSpPr>
        <p:spPr bwMode="auto">
          <a:xfrm>
            <a:off x="5376863" y="1524000"/>
            <a:ext cx="2459135" cy="584775"/>
          </a:xfrm>
          <a:prstGeom prst="rect">
            <a:avLst/>
          </a:prstGeom>
          <a:noFill/>
          <a:ln w="9525">
            <a:noFill/>
            <a:miter lim="800000"/>
            <a:headEnd/>
            <a:tailEnd/>
          </a:ln>
        </p:spPr>
        <p:txBody>
          <a:bodyPr wrap="none">
            <a:spAutoFit/>
          </a:bodyPr>
          <a:lstStyle/>
          <a:p>
            <a:r>
              <a:rPr lang="en-US" sz="3200" b="1">
                <a:latin typeface="Calibri" pitchFamily="34" charset="0"/>
              </a:rPr>
              <a:t>Avg. Capacity</a:t>
            </a:r>
          </a:p>
        </p:txBody>
      </p:sp>
      <p:graphicFrame>
        <p:nvGraphicFramePr>
          <p:cNvPr id="284721" name="Group 49"/>
          <p:cNvGraphicFramePr>
            <a:graphicFrameLocks noGrp="1"/>
          </p:cNvGraphicFramePr>
          <p:nvPr>
            <p:extLst>
              <p:ext uri="{D42A27DB-BD31-4B8C-83A1-F6EECF244321}">
                <p14:modId xmlns:p14="http://schemas.microsoft.com/office/powerpoint/2010/main" val="1871214715"/>
              </p:ext>
            </p:extLst>
          </p:nvPr>
        </p:nvGraphicFramePr>
        <p:xfrm>
          <a:off x="990600" y="2239963"/>
          <a:ext cx="7391400" cy="3627120"/>
        </p:xfrm>
        <a:graphic>
          <a:graphicData uri="http://schemas.openxmlformats.org/drawingml/2006/table">
            <a:tbl>
              <a:tblPr firstRow="1"/>
              <a:tblGrid>
                <a:gridCol w="1847850">
                  <a:extLst>
                    <a:ext uri="{9D8B030D-6E8A-4147-A177-3AD203B41FA5}">
                      <a16:colId xmlns:a16="http://schemas.microsoft.com/office/drawing/2014/main" val="20000"/>
                    </a:ext>
                  </a:extLst>
                </a:gridCol>
                <a:gridCol w="1847850">
                  <a:extLst>
                    <a:ext uri="{9D8B030D-6E8A-4147-A177-3AD203B41FA5}">
                      <a16:colId xmlns:a16="http://schemas.microsoft.com/office/drawing/2014/main" val="20001"/>
                    </a:ext>
                  </a:extLst>
                </a:gridCol>
                <a:gridCol w="1847850">
                  <a:extLst>
                    <a:ext uri="{9D8B030D-6E8A-4147-A177-3AD203B41FA5}">
                      <a16:colId xmlns:a16="http://schemas.microsoft.com/office/drawing/2014/main" val="20002"/>
                    </a:ext>
                  </a:extLst>
                </a:gridCol>
                <a:gridCol w="1847850">
                  <a:extLst>
                    <a:ext uri="{9D8B030D-6E8A-4147-A177-3AD203B41FA5}">
                      <a16:colId xmlns:a16="http://schemas.microsoft.com/office/drawing/2014/main" val="20003"/>
                    </a:ext>
                  </a:extLst>
                </a:gridCol>
              </a:tblGrid>
              <a:tr h="457200">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Normal</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Open</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err="1">
                          <a:ln>
                            <a:noFill/>
                          </a:ln>
                          <a:solidFill>
                            <a:schemeClr val="tx1"/>
                          </a:solidFill>
                          <a:effectLst/>
                          <a:latin typeface="Calibri" pitchFamily="34" charset="0"/>
                        </a:rPr>
                        <a:t>vph</a:t>
                      </a:r>
                      <a:endParaRPr kumimoji="0" lang="en-US" sz="2800" b="1" i="0" u="none" strike="noStrike" cap="none" normalizeH="0" baseline="0" dirty="0">
                        <a:ln>
                          <a:noFill/>
                        </a:ln>
                        <a:solidFill>
                          <a:schemeClr val="tx1"/>
                        </a:solidFill>
                        <a:effectLst/>
                        <a:latin typeface="Calibri"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err="1">
                          <a:ln>
                            <a:noFill/>
                          </a:ln>
                          <a:solidFill>
                            <a:schemeClr val="tx1"/>
                          </a:solidFill>
                          <a:effectLst/>
                          <a:latin typeface="Calibri" pitchFamily="34" charset="0"/>
                        </a:rPr>
                        <a:t>vphpl</a:t>
                      </a:r>
                      <a:endParaRPr kumimoji="0" lang="en-US" sz="2800" b="1" i="0" u="none" strike="noStrike" cap="none" normalizeH="0" baseline="0" dirty="0">
                        <a:ln>
                          <a:noFill/>
                        </a:ln>
                        <a:solidFill>
                          <a:schemeClr val="tx1"/>
                        </a:solidFill>
                        <a:effectLst/>
                        <a:latin typeface="Calibri"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473075">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3</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1</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1,170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1,170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12750">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2</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1</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1,550*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1,550*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04825">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2</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2,740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1,370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444500">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4</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2</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2,960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1,480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460375">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3</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2</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3,720*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1,860*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476250">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4</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3</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4,560</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50000"/>
                        <a:buFontTx/>
                        <a:buNone/>
                        <a:tabLst/>
                      </a:pPr>
                      <a:r>
                        <a:rPr kumimoji="0" lang="en-US" sz="2800" b="1" i="0" u="none" strike="noStrike" cap="none" normalizeH="0" baseline="0" dirty="0">
                          <a:ln>
                            <a:noFill/>
                          </a:ln>
                          <a:solidFill>
                            <a:schemeClr val="tx1"/>
                          </a:solidFill>
                          <a:effectLst/>
                          <a:latin typeface="Calibri" pitchFamily="34" charset="0"/>
                        </a:rPr>
                        <a:t>1,520</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bl>
          </a:graphicData>
        </a:graphic>
      </p:graphicFrame>
      <p:sp>
        <p:nvSpPr>
          <p:cNvPr id="26669" name="Text Box 45"/>
          <p:cNvSpPr txBox="1">
            <a:spLocks noChangeArrowheads="1"/>
          </p:cNvSpPr>
          <p:nvPr/>
        </p:nvSpPr>
        <p:spPr bwMode="auto">
          <a:xfrm>
            <a:off x="1219200" y="5938838"/>
            <a:ext cx="6934200" cy="461665"/>
          </a:xfrm>
          <a:prstGeom prst="rect">
            <a:avLst/>
          </a:prstGeom>
          <a:noFill/>
          <a:ln w="9525">
            <a:noFill/>
            <a:miter lim="800000"/>
            <a:headEnd/>
            <a:tailEnd/>
          </a:ln>
        </p:spPr>
        <p:txBody>
          <a:bodyPr>
            <a:spAutoFit/>
          </a:bodyPr>
          <a:lstStyle/>
          <a:p>
            <a:pPr algn="ctr"/>
            <a:r>
              <a:rPr lang="en-US" sz="2400" b="1" i="1" dirty="0">
                <a:latin typeface="Calibri" pitchFamily="34" charset="0"/>
              </a:rPr>
              <a:t>Source: TRB, HCM Special Report 209</a:t>
            </a:r>
          </a:p>
        </p:txBody>
      </p:sp>
      <p:sp>
        <p:nvSpPr>
          <p:cNvPr id="26672" name="Line 48">
            <a:extLst>
              <a:ext uri="{C183D7F6-B498-43B3-948B-1728B52AA6E4}">
                <adec:decorative xmlns:adec="http://schemas.microsoft.com/office/drawing/2017/decorative" val="1"/>
              </a:ext>
            </a:extLst>
          </p:cNvPr>
          <p:cNvSpPr>
            <a:spLocks noChangeShapeType="1"/>
          </p:cNvSpPr>
          <p:nvPr/>
        </p:nvSpPr>
        <p:spPr bwMode="auto">
          <a:xfrm>
            <a:off x="4686300" y="1493838"/>
            <a:ext cx="0" cy="685800"/>
          </a:xfrm>
          <a:prstGeom prst="line">
            <a:avLst/>
          </a:prstGeom>
          <a:noFill/>
          <a:ln w="9525">
            <a:solidFill>
              <a:schemeClr val="tx1"/>
            </a:solidFill>
            <a:miter lim="800000"/>
            <a:headEnd/>
            <a:tailEnd/>
          </a:ln>
        </p:spPr>
        <p:txBody>
          <a:bodyPr wrap="none"/>
          <a:lstStyle/>
          <a:p>
            <a:endParaRPr lang="en-US" b="1"/>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a:xfrm>
            <a:off x="0" y="228600"/>
            <a:ext cx="9144000" cy="838200"/>
          </a:xfrm>
        </p:spPr>
        <p:txBody>
          <a:bodyPr/>
          <a:lstStyle/>
          <a:p>
            <a:pPr eaLnBrk="1" hangingPunct="1">
              <a:defRPr/>
            </a:pPr>
            <a:r>
              <a:rPr lang="en-US" dirty="0"/>
              <a:t>Ohio-DOT Permitted Lane</a:t>
            </a:r>
            <a:br>
              <a:rPr lang="en-US" dirty="0"/>
            </a:br>
            <a:r>
              <a:rPr lang="en-US" dirty="0"/>
              <a:t>Closure Spreadsheet (PLCS)</a:t>
            </a:r>
          </a:p>
        </p:txBody>
      </p:sp>
      <p:sp>
        <p:nvSpPr>
          <p:cNvPr id="27651" name="Freeform 16" descr="Parchment"/>
          <p:cNvSpPr>
            <a:spLocks/>
          </p:cNvSpPr>
          <p:nvPr/>
        </p:nvSpPr>
        <p:spPr bwMode="auto">
          <a:xfrm>
            <a:off x="1181100" y="3238500"/>
            <a:ext cx="6858000" cy="565150"/>
          </a:xfrm>
          <a:custGeom>
            <a:avLst/>
            <a:gdLst>
              <a:gd name="T0" fmla="*/ 2147483647 w 4320"/>
              <a:gd name="T1" fmla="*/ 2147483647 h 356"/>
              <a:gd name="T2" fmla="*/ 2147483647 w 4320"/>
              <a:gd name="T3" fmla="*/ 2147483647 h 356"/>
              <a:gd name="T4" fmla="*/ 2147483647 w 4320"/>
              <a:gd name="T5" fmla="*/ 2147483647 h 356"/>
              <a:gd name="T6" fmla="*/ 2147483647 w 4320"/>
              <a:gd name="T7" fmla="*/ 2147483647 h 356"/>
              <a:gd name="T8" fmla="*/ 2147483647 w 4320"/>
              <a:gd name="T9" fmla="*/ 2147483647 h 356"/>
              <a:gd name="T10" fmla="*/ 2147483647 w 4320"/>
              <a:gd name="T11" fmla="*/ 2147483647 h 356"/>
              <a:gd name="T12" fmla="*/ 2147483647 w 4320"/>
              <a:gd name="T13" fmla="*/ 2147483647 h 356"/>
              <a:gd name="T14" fmla="*/ 2147483647 w 4320"/>
              <a:gd name="T15" fmla="*/ 2147483647 h 356"/>
              <a:gd name="T16" fmla="*/ 2147483647 w 4320"/>
              <a:gd name="T17" fmla="*/ 2147483647 h 356"/>
              <a:gd name="T18" fmla="*/ 2147483647 w 4320"/>
              <a:gd name="T19" fmla="*/ 2147483647 h 356"/>
              <a:gd name="T20" fmla="*/ 2147483647 w 4320"/>
              <a:gd name="T21" fmla="*/ 2147483647 h 356"/>
              <a:gd name="T22" fmla="*/ 2147483647 w 4320"/>
              <a:gd name="T23" fmla="*/ 2147483647 h 356"/>
              <a:gd name="T24" fmla="*/ 2147483647 w 4320"/>
              <a:gd name="T25" fmla="*/ 2147483647 h 356"/>
              <a:gd name="T26" fmla="*/ 2147483647 w 4320"/>
              <a:gd name="T27" fmla="*/ 2147483647 h 356"/>
              <a:gd name="T28" fmla="*/ 2147483647 w 4320"/>
              <a:gd name="T29" fmla="*/ 2147483647 h 356"/>
              <a:gd name="T30" fmla="*/ 2147483647 w 4320"/>
              <a:gd name="T31" fmla="*/ 2147483647 h 356"/>
              <a:gd name="T32" fmla="*/ 2147483647 w 4320"/>
              <a:gd name="T33" fmla="*/ 2147483647 h 356"/>
              <a:gd name="T34" fmla="*/ 2147483647 w 4320"/>
              <a:gd name="T35" fmla="*/ 2147483647 h 356"/>
              <a:gd name="T36" fmla="*/ 2147483647 w 4320"/>
              <a:gd name="T37" fmla="*/ 2147483647 h 356"/>
              <a:gd name="T38" fmla="*/ 2147483647 w 4320"/>
              <a:gd name="T39" fmla="*/ 2147483647 h 356"/>
              <a:gd name="T40" fmla="*/ 2147483647 w 4320"/>
              <a:gd name="T41" fmla="*/ 2147483647 h 356"/>
              <a:gd name="T42" fmla="*/ 2147483647 w 4320"/>
              <a:gd name="T43" fmla="*/ 2147483647 h 356"/>
              <a:gd name="T44" fmla="*/ 2147483647 w 4320"/>
              <a:gd name="T45" fmla="*/ 2147483647 h 356"/>
              <a:gd name="T46" fmla="*/ 2147483647 w 4320"/>
              <a:gd name="T47" fmla="*/ 2147483647 h 356"/>
              <a:gd name="T48" fmla="*/ 2147483647 w 4320"/>
              <a:gd name="T49" fmla="*/ 2147483647 h 356"/>
              <a:gd name="T50" fmla="*/ 2147483647 w 4320"/>
              <a:gd name="T51" fmla="*/ 2147483647 h 356"/>
              <a:gd name="T52" fmla="*/ 2147483647 w 4320"/>
              <a:gd name="T53" fmla="*/ 2147483647 h 356"/>
              <a:gd name="T54" fmla="*/ 2147483647 w 4320"/>
              <a:gd name="T55" fmla="*/ 2147483647 h 356"/>
              <a:gd name="T56" fmla="*/ 2147483647 w 4320"/>
              <a:gd name="T57" fmla="*/ 2147483647 h 356"/>
              <a:gd name="T58" fmla="*/ 2147483647 w 4320"/>
              <a:gd name="T59" fmla="*/ 2147483647 h 356"/>
              <a:gd name="T60" fmla="*/ 2147483647 w 4320"/>
              <a:gd name="T61" fmla="*/ 2147483647 h 356"/>
              <a:gd name="T62" fmla="*/ 2147483647 w 4320"/>
              <a:gd name="T63" fmla="*/ 2147483647 h 356"/>
              <a:gd name="T64" fmla="*/ 2147483647 w 4320"/>
              <a:gd name="T65" fmla="*/ 2147483647 h 356"/>
              <a:gd name="T66" fmla="*/ 2147483647 w 4320"/>
              <a:gd name="T67" fmla="*/ 2147483647 h 356"/>
              <a:gd name="T68" fmla="*/ 2147483647 w 4320"/>
              <a:gd name="T69" fmla="*/ 2147483647 h 356"/>
              <a:gd name="T70" fmla="*/ 2147483647 w 4320"/>
              <a:gd name="T71" fmla="*/ 2147483647 h 356"/>
              <a:gd name="T72" fmla="*/ 2147483647 w 4320"/>
              <a:gd name="T73" fmla="*/ 2147483647 h 356"/>
              <a:gd name="T74" fmla="*/ 2147483647 w 4320"/>
              <a:gd name="T75" fmla="*/ 2147483647 h 356"/>
              <a:gd name="T76" fmla="*/ 2147483647 w 4320"/>
              <a:gd name="T77" fmla="*/ 2147483647 h 356"/>
              <a:gd name="T78" fmla="*/ 2147483647 w 4320"/>
              <a:gd name="T79" fmla="*/ 2147483647 h 356"/>
              <a:gd name="T80" fmla="*/ 2147483647 w 4320"/>
              <a:gd name="T81" fmla="*/ 2147483647 h 356"/>
              <a:gd name="T82" fmla="*/ 2147483647 w 4320"/>
              <a:gd name="T83" fmla="*/ 2147483647 h 356"/>
              <a:gd name="T84" fmla="*/ 2147483647 w 4320"/>
              <a:gd name="T85" fmla="*/ 2147483647 h 356"/>
              <a:gd name="T86" fmla="*/ 2147483647 w 4320"/>
              <a:gd name="T87" fmla="*/ 2147483647 h 356"/>
              <a:gd name="T88" fmla="*/ 2147483647 w 4320"/>
              <a:gd name="T89" fmla="*/ 2147483647 h 356"/>
              <a:gd name="T90" fmla="*/ 2147483647 w 4320"/>
              <a:gd name="T91" fmla="*/ 2147483647 h 356"/>
              <a:gd name="T92" fmla="*/ 2147483647 w 4320"/>
              <a:gd name="T93" fmla="*/ 2147483647 h 356"/>
              <a:gd name="T94" fmla="*/ 2147483647 w 4320"/>
              <a:gd name="T95" fmla="*/ 2147483647 h 356"/>
              <a:gd name="T96" fmla="*/ 2147483647 w 4320"/>
              <a:gd name="T97" fmla="*/ 2147483647 h 356"/>
              <a:gd name="T98" fmla="*/ 2147483647 w 4320"/>
              <a:gd name="T99" fmla="*/ 2147483647 h 356"/>
              <a:gd name="T100" fmla="*/ 2147483647 w 4320"/>
              <a:gd name="T101" fmla="*/ 2147483647 h 356"/>
              <a:gd name="T102" fmla="*/ 2147483647 w 4320"/>
              <a:gd name="T103" fmla="*/ 2147483647 h 356"/>
              <a:gd name="T104" fmla="*/ 2147483647 w 4320"/>
              <a:gd name="T105" fmla="*/ 2147483647 h 356"/>
              <a:gd name="T106" fmla="*/ 2147483647 w 4320"/>
              <a:gd name="T107" fmla="*/ 0 h 356"/>
              <a:gd name="T108" fmla="*/ 2147483647 w 4320"/>
              <a:gd name="T109" fmla="*/ 2147483647 h 356"/>
              <a:gd name="T110" fmla="*/ 0 w 4320"/>
              <a:gd name="T111" fmla="*/ 2147483647 h 356"/>
              <a:gd name="T112" fmla="*/ 2147483647 w 4320"/>
              <a:gd name="T113" fmla="*/ 2147483647 h 356"/>
              <a:gd name="T114" fmla="*/ 2147483647 w 4320"/>
              <a:gd name="T115" fmla="*/ 2147483647 h 35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20"/>
              <a:gd name="T175" fmla="*/ 0 h 356"/>
              <a:gd name="T176" fmla="*/ 4320 w 4320"/>
              <a:gd name="T177" fmla="*/ 356 h 35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20" h="356">
                <a:moveTo>
                  <a:pt x="84" y="264"/>
                </a:moveTo>
                <a:cubicBezTo>
                  <a:pt x="142" y="245"/>
                  <a:pt x="180" y="207"/>
                  <a:pt x="240" y="192"/>
                </a:cubicBezTo>
                <a:cubicBezTo>
                  <a:pt x="252" y="184"/>
                  <a:pt x="262" y="173"/>
                  <a:pt x="276" y="168"/>
                </a:cubicBezTo>
                <a:cubicBezTo>
                  <a:pt x="307" y="157"/>
                  <a:pt x="372" y="144"/>
                  <a:pt x="372" y="144"/>
                </a:cubicBezTo>
                <a:cubicBezTo>
                  <a:pt x="452" y="148"/>
                  <a:pt x="532" y="147"/>
                  <a:pt x="612" y="156"/>
                </a:cubicBezTo>
                <a:cubicBezTo>
                  <a:pt x="650" y="160"/>
                  <a:pt x="682" y="190"/>
                  <a:pt x="720" y="192"/>
                </a:cubicBezTo>
                <a:cubicBezTo>
                  <a:pt x="808" y="196"/>
                  <a:pt x="896" y="200"/>
                  <a:pt x="984" y="204"/>
                </a:cubicBezTo>
                <a:cubicBezTo>
                  <a:pt x="996" y="212"/>
                  <a:pt x="1011" y="217"/>
                  <a:pt x="1020" y="228"/>
                </a:cubicBezTo>
                <a:cubicBezTo>
                  <a:pt x="1067" y="286"/>
                  <a:pt x="989" y="250"/>
                  <a:pt x="1068" y="276"/>
                </a:cubicBezTo>
                <a:cubicBezTo>
                  <a:pt x="1447" y="258"/>
                  <a:pt x="1231" y="303"/>
                  <a:pt x="1380" y="204"/>
                </a:cubicBezTo>
                <a:cubicBezTo>
                  <a:pt x="1420" y="83"/>
                  <a:pt x="1439" y="133"/>
                  <a:pt x="1608" y="144"/>
                </a:cubicBezTo>
                <a:cubicBezTo>
                  <a:pt x="1660" y="131"/>
                  <a:pt x="1707" y="113"/>
                  <a:pt x="1764" y="144"/>
                </a:cubicBezTo>
                <a:cubicBezTo>
                  <a:pt x="1789" y="158"/>
                  <a:pt x="1784" y="209"/>
                  <a:pt x="1812" y="216"/>
                </a:cubicBezTo>
                <a:cubicBezTo>
                  <a:pt x="1899" y="238"/>
                  <a:pt x="1844" y="226"/>
                  <a:pt x="1980" y="240"/>
                </a:cubicBezTo>
                <a:cubicBezTo>
                  <a:pt x="2016" y="236"/>
                  <a:pt x="2054" y="240"/>
                  <a:pt x="2088" y="228"/>
                </a:cubicBezTo>
                <a:cubicBezTo>
                  <a:pt x="2102" y="223"/>
                  <a:pt x="2100" y="200"/>
                  <a:pt x="2112" y="192"/>
                </a:cubicBezTo>
                <a:cubicBezTo>
                  <a:pt x="2133" y="179"/>
                  <a:pt x="2184" y="168"/>
                  <a:pt x="2184" y="168"/>
                </a:cubicBezTo>
                <a:cubicBezTo>
                  <a:pt x="2260" y="174"/>
                  <a:pt x="2342" y="161"/>
                  <a:pt x="2412" y="192"/>
                </a:cubicBezTo>
                <a:cubicBezTo>
                  <a:pt x="2425" y="198"/>
                  <a:pt x="2425" y="219"/>
                  <a:pt x="2436" y="228"/>
                </a:cubicBezTo>
                <a:cubicBezTo>
                  <a:pt x="2493" y="278"/>
                  <a:pt x="2496" y="273"/>
                  <a:pt x="2556" y="288"/>
                </a:cubicBezTo>
                <a:cubicBezTo>
                  <a:pt x="2658" y="356"/>
                  <a:pt x="2801" y="292"/>
                  <a:pt x="2916" y="276"/>
                </a:cubicBezTo>
                <a:cubicBezTo>
                  <a:pt x="3054" y="271"/>
                  <a:pt x="3226" y="316"/>
                  <a:pt x="3312" y="312"/>
                </a:cubicBezTo>
                <a:cubicBezTo>
                  <a:pt x="3398" y="308"/>
                  <a:pt x="3408" y="268"/>
                  <a:pt x="3432" y="252"/>
                </a:cubicBezTo>
                <a:cubicBezTo>
                  <a:pt x="3446" y="251"/>
                  <a:pt x="3446" y="226"/>
                  <a:pt x="3456" y="216"/>
                </a:cubicBezTo>
                <a:cubicBezTo>
                  <a:pt x="3466" y="206"/>
                  <a:pt x="3480" y="200"/>
                  <a:pt x="3492" y="192"/>
                </a:cubicBezTo>
                <a:cubicBezTo>
                  <a:pt x="3560" y="196"/>
                  <a:pt x="3628" y="195"/>
                  <a:pt x="3696" y="204"/>
                </a:cubicBezTo>
                <a:cubicBezTo>
                  <a:pt x="3696" y="204"/>
                  <a:pt x="3786" y="234"/>
                  <a:pt x="3804" y="240"/>
                </a:cubicBezTo>
                <a:cubicBezTo>
                  <a:pt x="3816" y="244"/>
                  <a:pt x="3840" y="252"/>
                  <a:pt x="3840" y="252"/>
                </a:cubicBezTo>
                <a:cubicBezTo>
                  <a:pt x="3928" y="248"/>
                  <a:pt x="4019" y="265"/>
                  <a:pt x="4104" y="240"/>
                </a:cubicBezTo>
                <a:cubicBezTo>
                  <a:pt x="4140" y="229"/>
                  <a:pt x="4128" y="168"/>
                  <a:pt x="4140" y="132"/>
                </a:cubicBezTo>
                <a:cubicBezTo>
                  <a:pt x="4146" y="115"/>
                  <a:pt x="4252" y="64"/>
                  <a:pt x="4284" y="48"/>
                </a:cubicBezTo>
                <a:cubicBezTo>
                  <a:pt x="4310" y="9"/>
                  <a:pt x="4294" y="12"/>
                  <a:pt x="4320" y="12"/>
                </a:cubicBezTo>
                <a:lnTo>
                  <a:pt x="4092" y="48"/>
                </a:lnTo>
                <a:lnTo>
                  <a:pt x="4032" y="156"/>
                </a:lnTo>
                <a:lnTo>
                  <a:pt x="3900" y="168"/>
                </a:lnTo>
                <a:lnTo>
                  <a:pt x="3732" y="108"/>
                </a:lnTo>
                <a:lnTo>
                  <a:pt x="3588" y="60"/>
                </a:lnTo>
                <a:lnTo>
                  <a:pt x="3384" y="48"/>
                </a:lnTo>
                <a:lnTo>
                  <a:pt x="3288" y="60"/>
                </a:lnTo>
                <a:lnTo>
                  <a:pt x="2772" y="168"/>
                </a:lnTo>
                <a:lnTo>
                  <a:pt x="2628" y="204"/>
                </a:lnTo>
                <a:lnTo>
                  <a:pt x="2400" y="72"/>
                </a:lnTo>
                <a:lnTo>
                  <a:pt x="2172" y="72"/>
                </a:lnTo>
                <a:lnTo>
                  <a:pt x="2052" y="120"/>
                </a:lnTo>
                <a:lnTo>
                  <a:pt x="1908" y="156"/>
                </a:lnTo>
                <a:lnTo>
                  <a:pt x="1800" y="72"/>
                </a:lnTo>
                <a:lnTo>
                  <a:pt x="1656" y="12"/>
                </a:lnTo>
                <a:lnTo>
                  <a:pt x="1404" y="24"/>
                </a:lnTo>
                <a:lnTo>
                  <a:pt x="1260" y="84"/>
                </a:lnTo>
                <a:lnTo>
                  <a:pt x="1236" y="180"/>
                </a:lnTo>
                <a:lnTo>
                  <a:pt x="1080" y="120"/>
                </a:lnTo>
                <a:lnTo>
                  <a:pt x="852" y="108"/>
                </a:lnTo>
                <a:lnTo>
                  <a:pt x="732" y="48"/>
                </a:lnTo>
                <a:lnTo>
                  <a:pt x="468" y="0"/>
                </a:lnTo>
                <a:lnTo>
                  <a:pt x="252" y="60"/>
                </a:lnTo>
                <a:lnTo>
                  <a:pt x="0" y="84"/>
                </a:lnTo>
                <a:lnTo>
                  <a:pt x="24" y="312"/>
                </a:lnTo>
                <a:lnTo>
                  <a:pt x="84" y="264"/>
                </a:lnTo>
                <a:close/>
              </a:path>
            </a:pathLst>
          </a:custGeom>
          <a:blipFill dpi="0" rotWithShape="1">
            <a:blip r:embed="rId3" cstate="print"/>
            <a:srcRect/>
            <a:tile tx="0" ty="0" sx="100000" sy="100000" flip="none" algn="tl"/>
          </a:blipFill>
          <a:ln w="9525">
            <a:noFill/>
            <a:round/>
            <a:headEnd/>
            <a:tailEnd/>
          </a:ln>
        </p:spPr>
        <p:txBody>
          <a:bodyPr/>
          <a:lstStyle/>
          <a:p>
            <a:endParaRPr lang="en-US"/>
          </a:p>
        </p:txBody>
      </p:sp>
      <p:grpSp>
        <p:nvGrpSpPr>
          <p:cNvPr id="27652" name="Group 19" descr="Table showing time periods from 3-7pm during construction on weekdays and weekends where shaded boxes show that demand exceeds capacity">
            <a:extLst>
              <a:ext uri="{C183D7F6-B498-43B3-948B-1728B52AA6E4}">
                <adec:decorative xmlns:adec="http://schemas.microsoft.com/office/drawing/2017/decorative" val="0"/>
              </a:ext>
            </a:extLst>
          </p:cNvPr>
          <p:cNvGrpSpPr>
            <a:grpSpLocks/>
          </p:cNvGrpSpPr>
          <p:nvPr/>
        </p:nvGrpSpPr>
        <p:grpSpPr bwMode="auto">
          <a:xfrm>
            <a:off x="539750" y="1752600"/>
            <a:ext cx="8167688" cy="4619625"/>
            <a:chOff x="762" y="1133"/>
            <a:chExt cx="3996" cy="1996"/>
          </a:xfrm>
        </p:grpSpPr>
        <p:pic>
          <p:nvPicPr>
            <p:cNvPr id="27653" name="Picture 17"/>
            <p:cNvPicPr>
              <a:picLocks noChangeAspect="1" noChangeArrowheads="1"/>
            </p:cNvPicPr>
            <p:nvPr/>
          </p:nvPicPr>
          <p:blipFill>
            <a:blip r:embed="rId4" cstate="print"/>
            <a:srcRect/>
            <a:stretch>
              <a:fillRect/>
            </a:stretch>
          </p:blipFill>
          <p:spPr bwMode="auto">
            <a:xfrm>
              <a:off x="768" y="1133"/>
              <a:ext cx="3978" cy="772"/>
            </a:xfrm>
            <a:prstGeom prst="rect">
              <a:avLst/>
            </a:prstGeom>
            <a:noFill/>
            <a:ln w="9525">
              <a:noFill/>
              <a:miter lim="800000"/>
              <a:headEnd/>
              <a:tailEnd/>
            </a:ln>
          </p:spPr>
        </p:pic>
        <p:pic>
          <p:nvPicPr>
            <p:cNvPr id="27654" name="Picture 18"/>
            <p:cNvPicPr>
              <a:picLocks noChangeAspect="1" noChangeArrowheads="1"/>
            </p:cNvPicPr>
            <p:nvPr/>
          </p:nvPicPr>
          <p:blipFill>
            <a:blip r:embed="rId5" cstate="print"/>
            <a:srcRect/>
            <a:stretch>
              <a:fillRect/>
            </a:stretch>
          </p:blipFill>
          <p:spPr bwMode="auto">
            <a:xfrm>
              <a:off x="762" y="1902"/>
              <a:ext cx="3996" cy="1227"/>
            </a:xfrm>
            <a:prstGeom prst="rect">
              <a:avLst/>
            </a:prstGeom>
            <a:noFill/>
            <a:ln w="9525">
              <a:noFill/>
              <a:miter lim="800000"/>
              <a:headEnd/>
              <a:tailEnd/>
            </a:ln>
          </p:spPr>
        </p:pic>
      </p:grpSp>
      <p:sp>
        <p:nvSpPr>
          <p:cNvPr id="7" name="Google Shape;74;p1">
            <a:extLst>
              <a:ext uri="{FF2B5EF4-FFF2-40B4-BE49-F238E27FC236}">
                <a16:creationId xmlns:a16="http://schemas.microsoft.com/office/drawing/2014/main" id="{57E2484A-A510-DFD1-A70E-CA797D35C2F6}"/>
              </a:ext>
            </a:extLst>
          </p:cNvPr>
          <p:cNvSpPr/>
          <p:nvPr/>
        </p:nvSpPr>
        <p:spPr>
          <a:xfrm>
            <a:off x="6705600" y="6419949"/>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Ohio DOT</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p:cNvSpPr>
            <a:spLocks noGrp="1" noChangeArrowheads="1"/>
          </p:cNvSpPr>
          <p:nvPr>
            <p:ph type="title"/>
          </p:nvPr>
        </p:nvSpPr>
        <p:spPr/>
        <p:txBody>
          <a:bodyPr/>
          <a:lstStyle/>
          <a:p>
            <a:pPr eaLnBrk="1" hangingPunct="1">
              <a:defRPr/>
            </a:pPr>
            <a:r>
              <a:rPr lang="en-US"/>
              <a:t>Traffic Analysis Considerations</a:t>
            </a:r>
          </a:p>
        </p:txBody>
      </p:sp>
      <p:sp>
        <p:nvSpPr>
          <p:cNvPr id="28675" name="Rectangle 10"/>
          <p:cNvSpPr>
            <a:spLocks noGrp="1" noChangeArrowheads="1"/>
          </p:cNvSpPr>
          <p:nvPr>
            <p:ph type="body" idx="4294967295"/>
          </p:nvPr>
        </p:nvSpPr>
        <p:spPr>
          <a:xfrm>
            <a:off x="438150" y="1962150"/>
            <a:ext cx="4686300" cy="4343400"/>
          </a:xfrm>
        </p:spPr>
        <p:txBody>
          <a:bodyPr/>
          <a:lstStyle/>
          <a:p>
            <a:r>
              <a:rPr lang="en-US"/>
              <a:t>Seasonal variation</a:t>
            </a:r>
          </a:p>
          <a:p>
            <a:r>
              <a:rPr lang="en-US"/>
              <a:t>Demand fluctuation</a:t>
            </a:r>
          </a:p>
          <a:p>
            <a:r>
              <a:rPr lang="en-US"/>
              <a:t>Fluctuation within the peak hours or peak periods</a:t>
            </a:r>
          </a:p>
          <a:p>
            <a:r>
              <a:rPr lang="en-US"/>
              <a:t>Data accuracy</a:t>
            </a:r>
          </a:p>
          <a:p>
            <a:endParaRPr lang="en-US"/>
          </a:p>
          <a:p>
            <a:endParaRPr lang="en-US"/>
          </a:p>
        </p:txBody>
      </p:sp>
      <p:pic>
        <p:nvPicPr>
          <p:cNvPr id="28676" name="Picture 14" descr="EIS Remote traffic microwave sensor mounted on the roadside"/>
          <p:cNvPicPr>
            <a:picLocks noChangeAspect="1" noChangeArrowheads="1"/>
          </p:cNvPicPr>
          <p:nvPr/>
        </p:nvPicPr>
        <p:blipFill>
          <a:blip r:embed="rId3" cstate="print"/>
          <a:srcRect/>
          <a:stretch>
            <a:fillRect/>
          </a:stretch>
        </p:blipFill>
        <p:spPr bwMode="auto">
          <a:xfrm>
            <a:off x="5257800" y="2057400"/>
            <a:ext cx="3476625" cy="3505200"/>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0A201DBD-FAFE-7CDA-9ADE-E5CA6A07677B}"/>
              </a:ext>
            </a:extLst>
          </p:cNvPr>
          <p:cNvSpPr/>
          <p:nvPr/>
        </p:nvSpPr>
        <p:spPr>
          <a:xfrm>
            <a:off x="7698434" y="5638800"/>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p:cNvSpPr>
            <a:spLocks noGrp="1" noChangeArrowheads="1"/>
          </p:cNvSpPr>
          <p:nvPr>
            <p:ph type="title" idx="4294967295"/>
          </p:nvPr>
        </p:nvSpPr>
        <p:spPr/>
        <p:txBody>
          <a:bodyPr/>
          <a:lstStyle/>
          <a:p>
            <a:pPr eaLnBrk="1" hangingPunct="1">
              <a:defRPr/>
            </a:pPr>
            <a:r>
              <a:rPr lang="en-US" i="0" dirty="0"/>
              <a:t>A Process-Oriented Approach</a:t>
            </a:r>
          </a:p>
        </p:txBody>
      </p:sp>
      <p:graphicFrame>
        <p:nvGraphicFramePr>
          <p:cNvPr id="2" name="Diagram 1" descr="Detailed Analysis&#10;Comparison of Alternatives&#10;Design">
            <a:extLst>
              <a:ext uri="{FF2B5EF4-FFF2-40B4-BE49-F238E27FC236}">
                <a16:creationId xmlns:a16="http://schemas.microsoft.com/office/drawing/2014/main" id="{0E7216C9-A037-6546-B55F-8B3AF75A2E86}"/>
              </a:ext>
            </a:extLst>
          </p:cNvPr>
          <p:cNvGraphicFramePr/>
          <p:nvPr>
            <p:extLst>
              <p:ext uri="{D42A27DB-BD31-4B8C-83A1-F6EECF244321}">
                <p14:modId xmlns:p14="http://schemas.microsoft.com/office/powerpoint/2010/main" val="3894631480"/>
              </p:ext>
            </p:extLst>
          </p:nvPr>
        </p:nvGraphicFramePr>
        <p:xfrm>
          <a:off x="457200" y="1778722"/>
          <a:ext cx="82296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a:xfrm>
            <a:off x="0" y="228600"/>
            <a:ext cx="9144000" cy="762000"/>
          </a:xfrm>
        </p:spPr>
        <p:txBody>
          <a:bodyPr/>
          <a:lstStyle/>
          <a:p>
            <a:pPr eaLnBrk="1" hangingPunct="1">
              <a:defRPr/>
            </a:pPr>
            <a:r>
              <a:rPr lang="en-US"/>
              <a:t>Choosing Mitigation Strategies</a:t>
            </a:r>
          </a:p>
        </p:txBody>
      </p:sp>
      <p:sp>
        <p:nvSpPr>
          <p:cNvPr id="29699" name="Rectangle 3"/>
          <p:cNvSpPr>
            <a:spLocks noGrp="1" noChangeArrowheads="1"/>
          </p:cNvSpPr>
          <p:nvPr>
            <p:ph type="body" idx="1"/>
          </p:nvPr>
        </p:nvSpPr>
        <p:spPr>
          <a:xfrm>
            <a:off x="381000" y="1828800"/>
            <a:ext cx="8077200" cy="4495800"/>
          </a:xfrm>
        </p:spPr>
        <p:txBody>
          <a:bodyPr/>
          <a:lstStyle/>
          <a:p>
            <a:pPr eaLnBrk="1" hangingPunct="1">
              <a:buClr>
                <a:srgbClr val="FF8103"/>
              </a:buClr>
              <a:buSzPct val="65000"/>
            </a:pPr>
            <a:r>
              <a:rPr lang="en-US"/>
              <a:t>Once potential impacts are understood, appropriate strategies can be designed</a:t>
            </a:r>
          </a:p>
          <a:p>
            <a:pPr eaLnBrk="1" hangingPunct="1">
              <a:buClr>
                <a:srgbClr val="FF8103"/>
              </a:buClr>
              <a:buSzPct val="65000"/>
            </a:pPr>
            <a:r>
              <a:rPr lang="en-US"/>
              <a:t>Analyzing impacts can help determine the need for strategies</a:t>
            </a:r>
          </a:p>
          <a:p>
            <a:pPr eaLnBrk="1" hangingPunct="1">
              <a:buClr>
                <a:srgbClr val="FF8103"/>
              </a:buClr>
              <a:buSzPct val="65000"/>
            </a:pPr>
            <a:r>
              <a:rPr lang="en-US"/>
              <a:t>Design solutions that are tailored to solve a specific problem</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a:xfrm>
            <a:off x="0" y="0"/>
            <a:ext cx="9144000" cy="1295400"/>
          </a:xfrm>
        </p:spPr>
        <p:txBody>
          <a:bodyPr/>
          <a:lstStyle/>
          <a:p>
            <a:pPr eaLnBrk="1" hangingPunct="1">
              <a:defRPr/>
            </a:pPr>
            <a:r>
              <a:rPr lang="en-US" i="0" dirty="0"/>
              <a:t>Types of Strategies</a:t>
            </a:r>
          </a:p>
        </p:txBody>
      </p:sp>
      <p:sp>
        <p:nvSpPr>
          <p:cNvPr id="30722" name="Rectangle 3"/>
          <p:cNvSpPr>
            <a:spLocks noGrp="1" noChangeArrowheads="1"/>
          </p:cNvSpPr>
          <p:nvPr>
            <p:ph type="body" idx="4294967295"/>
          </p:nvPr>
        </p:nvSpPr>
        <p:spPr>
          <a:xfrm>
            <a:off x="685800" y="1600200"/>
            <a:ext cx="8153400" cy="4800600"/>
          </a:xfrm>
        </p:spPr>
        <p:txBody>
          <a:bodyPr/>
          <a:lstStyle/>
          <a:p>
            <a:pPr eaLnBrk="1" hangingPunct="1"/>
            <a:r>
              <a:rPr lang="en-US" dirty="0"/>
              <a:t>Reducing/eliminating the end of queue </a:t>
            </a:r>
          </a:p>
          <a:p>
            <a:pPr eaLnBrk="1" hangingPunct="1"/>
            <a:r>
              <a:rPr lang="en-US" dirty="0"/>
              <a:t>Strategies to treat the end of the queue</a:t>
            </a:r>
          </a:p>
          <a:p>
            <a:pPr eaLnBrk="1" hangingPunct="1"/>
            <a:r>
              <a:rPr lang="en-US" dirty="0"/>
              <a:t>Communications techniques to improve awareness of impacts for enhanced trip planning</a:t>
            </a:r>
          </a:p>
        </p:txBody>
      </p:sp>
      <p:pic>
        <p:nvPicPr>
          <p:cNvPr id="30724" name="Picture 2" descr="Traffic congestion at a lane shift with triple shift warning sign">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1447800" y="4648200"/>
            <a:ext cx="6800850" cy="1676400"/>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07FE78B0-BEE3-0E01-81F9-5B22A6D1CFC8}"/>
              </a:ext>
            </a:extLst>
          </p:cNvPr>
          <p:cNvSpPr/>
          <p:nvPr/>
        </p:nvSpPr>
        <p:spPr>
          <a:xfrm>
            <a:off x="6858000" y="6384851"/>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An Approach to Assess and Manage Work Zone Safety and Mobility Impacts of Road Project Book cover"/>
          <p:cNvSpPr>
            <a:spLocks noGrp="1"/>
          </p:cNvSpPr>
          <p:nvPr>
            <p:ph type="title"/>
          </p:nvPr>
        </p:nvSpPr>
        <p:spPr>
          <a:xfrm>
            <a:off x="5257800" y="-76200"/>
            <a:ext cx="3886200" cy="1371600"/>
          </a:xfrm>
        </p:spPr>
        <p:txBody>
          <a:bodyPr/>
          <a:lstStyle/>
          <a:p>
            <a:pPr>
              <a:defRPr/>
            </a:pPr>
            <a:r>
              <a:rPr lang="en-US" sz="3600" dirty="0"/>
              <a:t>Work Zone Impacts Assessment</a:t>
            </a:r>
          </a:p>
        </p:txBody>
      </p:sp>
      <p:sp>
        <p:nvSpPr>
          <p:cNvPr id="5123" name="Content Placeholder 2"/>
          <p:cNvSpPr>
            <a:spLocks noGrp="1"/>
          </p:cNvSpPr>
          <p:nvPr>
            <p:ph idx="1"/>
          </p:nvPr>
        </p:nvSpPr>
        <p:spPr>
          <a:xfrm>
            <a:off x="5486400" y="1676400"/>
            <a:ext cx="3429000" cy="4267200"/>
          </a:xfrm>
        </p:spPr>
        <p:txBody>
          <a:bodyPr/>
          <a:lstStyle/>
          <a:p>
            <a:r>
              <a:rPr lang="en-US" b="1" i="1" dirty="0"/>
              <a:t>An Approach to Assess and Manage Work Zone Safety and Mobility Impacts of Road Projects</a:t>
            </a:r>
          </a:p>
          <a:p>
            <a:r>
              <a:rPr lang="en-US" dirty="0"/>
              <a:t>Developed to provide guidance</a:t>
            </a:r>
          </a:p>
        </p:txBody>
      </p:sp>
      <p:pic>
        <p:nvPicPr>
          <p:cNvPr id="5124" name="Picture 2" descr="An Approach to Assess and Manage Work Zone Safety and Mobility Impacts of Road Project Book cover"/>
          <p:cNvPicPr>
            <a:picLocks noChangeAspect="1" noChangeArrowheads="1"/>
          </p:cNvPicPr>
          <p:nvPr/>
        </p:nvPicPr>
        <p:blipFill>
          <a:blip r:embed="rId3" cstate="print"/>
          <a:srcRect/>
          <a:stretch>
            <a:fillRect/>
          </a:stretch>
        </p:blipFill>
        <p:spPr bwMode="auto">
          <a:xfrm>
            <a:off x="0" y="0"/>
            <a:ext cx="5257800" cy="6858000"/>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8D5A1C4B-A3A7-0DC4-AEC9-4552FDC4ECA1}"/>
              </a:ext>
            </a:extLst>
          </p:cNvPr>
          <p:cNvSpPr/>
          <p:nvPr/>
        </p:nvSpPr>
        <p:spPr>
          <a:xfrm>
            <a:off x="5334000" y="6400800"/>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p:txBody>
          <a:bodyPr/>
          <a:lstStyle/>
          <a:p>
            <a:pPr eaLnBrk="1" hangingPunct="1">
              <a:defRPr/>
            </a:pPr>
            <a:r>
              <a:rPr lang="en-US" i="0" dirty="0"/>
              <a:t>Queue Reduction/Elimination</a:t>
            </a:r>
            <a:br>
              <a:rPr lang="en-US" i="0" dirty="0"/>
            </a:br>
            <a:r>
              <a:rPr lang="en-US" i="0" dirty="0"/>
              <a:t> - Nighttime Construction</a:t>
            </a:r>
          </a:p>
        </p:txBody>
      </p:sp>
      <p:sp>
        <p:nvSpPr>
          <p:cNvPr id="31747" name="Rectangle 6"/>
          <p:cNvSpPr>
            <a:spLocks noGrp="1" noChangeArrowheads="1"/>
          </p:cNvSpPr>
          <p:nvPr>
            <p:ph type="body" sz="half" idx="1"/>
          </p:nvPr>
        </p:nvSpPr>
        <p:spPr>
          <a:xfrm>
            <a:off x="609600" y="1752600"/>
            <a:ext cx="3581400" cy="4343400"/>
          </a:xfrm>
        </p:spPr>
        <p:txBody>
          <a:bodyPr/>
          <a:lstStyle/>
          <a:p>
            <a:r>
              <a:rPr lang="en-US" dirty="0"/>
              <a:t>May reduce or eliminate a queue that would normally occur during the day</a:t>
            </a:r>
          </a:p>
        </p:txBody>
      </p:sp>
      <p:pic>
        <p:nvPicPr>
          <p:cNvPr id="31748" name="Content Placeholder 4" descr="Nighttime paving work on a freeway with light towers and flood lights on equipment">
            <a:extLst>
              <a:ext uri="{C183D7F6-B498-43B3-948B-1728B52AA6E4}">
                <adec:decorative xmlns:adec="http://schemas.microsoft.com/office/drawing/2017/decorative" val="0"/>
              </a:ext>
            </a:extLst>
          </p:cNvPr>
          <p:cNvPicPr>
            <a:picLocks noChangeAspect="1"/>
          </p:cNvPicPr>
          <p:nvPr/>
        </p:nvPicPr>
        <p:blipFill>
          <a:blip r:embed="rId3" cstate="print"/>
          <a:srcRect/>
          <a:stretch>
            <a:fillRect/>
          </a:stretch>
        </p:blipFill>
        <p:spPr bwMode="auto">
          <a:xfrm>
            <a:off x="4343400" y="2590800"/>
            <a:ext cx="3962400" cy="2973388"/>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3E4772A6-155A-944D-D9AD-C039F3C234F0}"/>
              </a:ext>
            </a:extLst>
          </p:cNvPr>
          <p:cNvSpPr/>
          <p:nvPr/>
        </p:nvSpPr>
        <p:spPr>
          <a:xfrm>
            <a:off x="7347338" y="5638800"/>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a:xfrm>
            <a:off x="0" y="0"/>
            <a:ext cx="9144000" cy="1219200"/>
          </a:xfrm>
        </p:spPr>
        <p:txBody>
          <a:bodyPr/>
          <a:lstStyle/>
          <a:p>
            <a:pPr eaLnBrk="1" hangingPunct="1">
              <a:defRPr/>
            </a:pPr>
            <a:r>
              <a:rPr lang="en-US" i="0" dirty="0"/>
              <a:t>End of Queue Treatment:</a:t>
            </a:r>
            <a:br>
              <a:rPr lang="en-US" i="0" dirty="0"/>
            </a:br>
            <a:r>
              <a:rPr lang="en-US" i="0" dirty="0"/>
              <a:t>Proper TTC Setup</a:t>
            </a:r>
          </a:p>
        </p:txBody>
      </p:sp>
      <p:sp>
        <p:nvSpPr>
          <p:cNvPr id="32771" name="Rectangle 5"/>
          <p:cNvSpPr>
            <a:spLocks noGrp="1" noChangeArrowheads="1"/>
          </p:cNvSpPr>
          <p:nvPr>
            <p:ph type="body" sz="half" idx="1"/>
          </p:nvPr>
        </p:nvSpPr>
        <p:spPr>
          <a:xfrm>
            <a:off x="533400" y="1600200"/>
            <a:ext cx="4114800" cy="4343400"/>
          </a:xfrm>
        </p:spPr>
        <p:txBody>
          <a:bodyPr/>
          <a:lstStyle/>
          <a:p>
            <a:pPr>
              <a:lnSpc>
                <a:spcPct val="90000"/>
              </a:lnSpc>
            </a:pPr>
            <a:r>
              <a:rPr lang="en-US" dirty="0"/>
              <a:t>Important for alerting motorists of any potential hazards</a:t>
            </a:r>
          </a:p>
          <a:p>
            <a:pPr>
              <a:lnSpc>
                <a:spcPct val="90000"/>
              </a:lnSpc>
            </a:pPr>
            <a:r>
              <a:rPr lang="en-US" dirty="0"/>
              <a:t>Use appropriate devices and possibly law enforcement personnel for visibility</a:t>
            </a:r>
          </a:p>
        </p:txBody>
      </p:sp>
      <p:pic>
        <p:nvPicPr>
          <p:cNvPr id="32772" name="Picture 11" descr="Person installing devices for a lane closure from a truck with road work ahead right lane closed ahead signs on it"/>
          <p:cNvPicPr>
            <a:picLocks noChangeAspect="1" noChangeArrowheads="1"/>
          </p:cNvPicPr>
          <p:nvPr/>
        </p:nvPicPr>
        <p:blipFill>
          <a:blip r:embed="rId3" cstate="print"/>
          <a:srcRect l="30346"/>
          <a:stretch>
            <a:fillRect/>
          </a:stretch>
        </p:blipFill>
        <p:spPr bwMode="auto">
          <a:xfrm>
            <a:off x="4953000" y="1600200"/>
            <a:ext cx="3983306" cy="4038600"/>
          </a:xfrm>
          <a:prstGeom prst="rect">
            <a:avLst/>
          </a:prstGeom>
          <a:noFill/>
          <a:ln w="9525">
            <a:noFill/>
            <a:miter lim="800000"/>
            <a:headEnd/>
            <a:tailEnd/>
          </a:ln>
        </p:spPr>
      </p:pic>
      <p:sp>
        <p:nvSpPr>
          <p:cNvPr id="32773" name="Rectangle 12">
            <a:extLst>
              <a:ext uri="{C183D7F6-B498-43B3-948B-1728B52AA6E4}">
                <adec:decorative xmlns:adec="http://schemas.microsoft.com/office/drawing/2017/decorative" val="1"/>
              </a:ext>
            </a:extLst>
          </p:cNvPr>
          <p:cNvSpPr>
            <a:spLocks noChangeArrowheads="1"/>
          </p:cNvSpPr>
          <p:nvPr/>
        </p:nvSpPr>
        <p:spPr bwMode="auto">
          <a:xfrm>
            <a:off x="5381625" y="4448175"/>
            <a:ext cx="219075" cy="889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6" name="Google Shape;74;p1">
            <a:extLst>
              <a:ext uri="{FF2B5EF4-FFF2-40B4-BE49-F238E27FC236}">
                <a16:creationId xmlns:a16="http://schemas.microsoft.com/office/drawing/2014/main" id="{33712601-28ED-1831-7DE2-8A98A2AB082C}"/>
              </a:ext>
            </a:extLst>
          </p:cNvPr>
          <p:cNvSpPr/>
          <p:nvPr/>
        </p:nvSpPr>
        <p:spPr>
          <a:xfrm>
            <a:off x="7728338" y="5638800"/>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a:xfrm>
            <a:off x="0" y="1"/>
            <a:ext cx="9144000" cy="1219200"/>
          </a:xfrm>
        </p:spPr>
        <p:txBody>
          <a:bodyPr/>
          <a:lstStyle/>
          <a:p>
            <a:pPr eaLnBrk="1" hangingPunct="1">
              <a:defRPr/>
            </a:pPr>
            <a:r>
              <a:rPr lang="en-US" i="0" dirty="0"/>
              <a:t>End of Queue Treatment - Use of </a:t>
            </a:r>
            <a:br>
              <a:rPr lang="en-US" i="0" dirty="0"/>
            </a:br>
            <a:r>
              <a:rPr lang="en-US" i="0" dirty="0"/>
              <a:t>Law Enforcement Personnel</a:t>
            </a:r>
          </a:p>
        </p:txBody>
      </p:sp>
      <p:pic>
        <p:nvPicPr>
          <p:cNvPr id="33795" name="Picture 72" descr="component parts diagram showing police officer between second and third sign on the shoulder for back-of-queue treatment ">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1279525" y="1630363"/>
            <a:ext cx="7205663" cy="5180012"/>
          </a:xfrm>
          <a:prstGeom prst="rect">
            <a:avLst/>
          </a:prstGeom>
          <a:noFill/>
          <a:ln w="9525">
            <a:noFill/>
            <a:miter lim="800000"/>
            <a:headEnd/>
            <a:tailEnd/>
          </a:ln>
        </p:spPr>
      </p:pic>
      <p:grpSp>
        <p:nvGrpSpPr>
          <p:cNvPr id="2" name="Group 8">
            <a:extLst>
              <a:ext uri="{C183D7F6-B498-43B3-948B-1728B52AA6E4}">
                <adec:decorative xmlns:adec="http://schemas.microsoft.com/office/drawing/2017/decorative" val="1"/>
              </a:ext>
            </a:extLst>
          </p:cNvPr>
          <p:cNvGrpSpPr>
            <a:grpSpLocks/>
          </p:cNvGrpSpPr>
          <p:nvPr/>
        </p:nvGrpSpPr>
        <p:grpSpPr bwMode="auto">
          <a:xfrm>
            <a:off x="4394200" y="5880100"/>
            <a:ext cx="211138" cy="576263"/>
            <a:chOff x="2768" y="3704"/>
            <a:chExt cx="133" cy="363"/>
          </a:xfrm>
        </p:grpSpPr>
        <p:pic>
          <p:nvPicPr>
            <p:cNvPr id="33797" name="Picture 2"/>
            <p:cNvPicPr>
              <a:picLocks noChangeAspect="1" noChangeArrowheads="1"/>
            </p:cNvPicPr>
            <p:nvPr/>
          </p:nvPicPr>
          <p:blipFill>
            <a:blip r:embed="rId4" cstate="print"/>
            <a:srcRect/>
            <a:stretch>
              <a:fillRect/>
            </a:stretch>
          </p:blipFill>
          <p:spPr bwMode="auto">
            <a:xfrm rot="5400000">
              <a:off x="2654" y="3820"/>
              <a:ext cx="363" cy="131"/>
            </a:xfrm>
            <a:prstGeom prst="rect">
              <a:avLst/>
            </a:prstGeom>
            <a:noFill/>
            <a:ln w="9525">
              <a:noFill/>
              <a:miter lim="800000"/>
              <a:headEnd/>
              <a:tailEnd/>
            </a:ln>
          </p:spPr>
        </p:pic>
        <p:sp>
          <p:nvSpPr>
            <p:cNvPr id="33798" name="12-Point Star 26"/>
            <p:cNvSpPr>
              <a:spLocks noChangeArrowheads="1"/>
            </p:cNvSpPr>
            <p:nvPr/>
          </p:nvSpPr>
          <p:spPr bwMode="auto">
            <a:xfrm rot="5400000">
              <a:off x="2794" y="3819"/>
              <a:ext cx="68" cy="120"/>
            </a:xfrm>
            <a:custGeom>
              <a:avLst/>
              <a:gdLst>
                <a:gd name="T0" fmla="*/ 0 w 381000"/>
                <a:gd name="T1" fmla="*/ 0 h 381000"/>
                <a:gd name="T2" fmla="*/ 0 w 381000"/>
                <a:gd name="T3" fmla="*/ 0 h 381000"/>
                <a:gd name="T4" fmla="*/ 0 w 381000"/>
                <a:gd name="T5" fmla="*/ 0 h 381000"/>
                <a:gd name="T6" fmla="*/ 0 w 381000"/>
                <a:gd name="T7" fmla="*/ 0 h 381000"/>
                <a:gd name="T8" fmla="*/ 0 w 381000"/>
                <a:gd name="T9" fmla="*/ 0 h 381000"/>
                <a:gd name="T10" fmla="*/ 0 w 381000"/>
                <a:gd name="T11" fmla="*/ 0 h 381000"/>
                <a:gd name="T12" fmla="*/ 0 w 381000"/>
                <a:gd name="T13" fmla="*/ 0 h 381000"/>
                <a:gd name="T14" fmla="*/ 0 w 381000"/>
                <a:gd name="T15" fmla="*/ 0 h 381000"/>
                <a:gd name="T16" fmla="*/ 0 w 381000"/>
                <a:gd name="T17" fmla="*/ 0 h 381000"/>
                <a:gd name="T18" fmla="*/ 0 w 381000"/>
                <a:gd name="T19" fmla="*/ 0 h 381000"/>
                <a:gd name="T20" fmla="*/ 0 w 381000"/>
                <a:gd name="T21" fmla="*/ 0 h 381000"/>
                <a:gd name="T22" fmla="*/ 0 w 381000"/>
                <a:gd name="T23" fmla="*/ 0 h 381000"/>
                <a:gd name="T24" fmla="*/ 0 60000 65536"/>
                <a:gd name="T25" fmla="*/ 0 60000 65536"/>
                <a:gd name="T26" fmla="*/ 0 60000 65536"/>
                <a:gd name="T27" fmla="*/ 5898240 60000 65536"/>
                <a:gd name="T28" fmla="*/ 5898240 60000 65536"/>
                <a:gd name="T29" fmla="*/ 5898240 60000 65536"/>
                <a:gd name="T30" fmla="*/ 11796480 60000 65536"/>
                <a:gd name="T31" fmla="*/ 11796480 60000 65536"/>
                <a:gd name="T32" fmla="*/ 11796480 60000 65536"/>
                <a:gd name="T33" fmla="*/ 17694720 60000 65536"/>
                <a:gd name="T34" fmla="*/ 17694720 60000 65536"/>
                <a:gd name="T35" fmla="*/ 17694720 60000 65536"/>
                <a:gd name="T36" fmla="*/ 89647 w 381000"/>
                <a:gd name="T37" fmla="*/ 88900 h 381000"/>
                <a:gd name="T38" fmla="*/ 291353 w 381000"/>
                <a:gd name="T39" fmla="*/ 292100 h 3810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1000" h="381000">
                  <a:moveTo>
                    <a:pt x="0" y="190500"/>
                  </a:moveTo>
                  <a:lnTo>
                    <a:pt x="52493" y="153521"/>
                  </a:lnTo>
                  <a:lnTo>
                    <a:pt x="25522" y="95250"/>
                  </a:lnTo>
                  <a:lnTo>
                    <a:pt x="89472" y="89472"/>
                  </a:lnTo>
                  <a:lnTo>
                    <a:pt x="95250" y="25522"/>
                  </a:lnTo>
                  <a:lnTo>
                    <a:pt x="153521" y="52493"/>
                  </a:lnTo>
                  <a:lnTo>
                    <a:pt x="190500" y="0"/>
                  </a:lnTo>
                  <a:lnTo>
                    <a:pt x="227479" y="52493"/>
                  </a:lnTo>
                  <a:lnTo>
                    <a:pt x="285750" y="25522"/>
                  </a:lnTo>
                  <a:lnTo>
                    <a:pt x="291528" y="89472"/>
                  </a:lnTo>
                  <a:lnTo>
                    <a:pt x="355478" y="95250"/>
                  </a:lnTo>
                  <a:lnTo>
                    <a:pt x="328507" y="153521"/>
                  </a:lnTo>
                  <a:lnTo>
                    <a:pt x="381000" y="190500"/>
                  </a:lnTo>
                  <a:lnTo>
                    <a:pt x="328507" y="227479"/>
                  </a:lnTo>
                  <a:lnTo>
                    <a:pt x="355478" y="285750"/>
                  </a:lnTo>
                  <a:lnTo>
                    <a:pt x="291528" y="291528"/>
                  </a:lnTo>
                  <a:lnTo>
                    <a:pt x="285750" y="355478"/>
                  </a:lnTo>
                  <a:lnTo>
                    <a:pt x="227479" y="328507"/>
                  </a:lnTo>
                  <a:lnTo>
                    <a:pt x="190500" y="381000"/>
                  </a:lnTo>
                  <a:lnTo>
                    <a:pt x="153521" y="328507"/>
                  </a:lnTo>
                  <a:lnTo>
                    <a:pt x="95250" y="355478"/>
                  </a:lnTo>
                  <a:lnTo>
                    <a:pt x="89472" y="291528"/>
                  </a:lnTo>
                  <a:lnTo>
                    <a:pt x="25522" y="285750"/>
                  </a:lnTo>
                  <a:lnTo>
                    <a:pt x="52493" y="227479"/>
                  </a:lnTo>
                  <a:close/>
                </a:path>
              </a:pathLst>
            </a:custGeom>
            <a:solidFill>
              <a:schemeClr val="accent1"/>
            </a:solidFill>
            <a:ln w="9525" algn="ctr">
              <a:solidFill>
                <a:schemeClr val="tx1"/>
              </a:solidFill>
              <a:round/>
              <a:headEnd/>
              <a:tailEnd/>
            </a:ln>
          </p:spPr>
          <p:txBody>
            <a:bodyPr rot="10800000" vert="eaVert"/>
            <a:lstStyle/>
            <a:p>
              <a:endParaRPr lang="en-US"/>
            </a:p>
          </p:txBody>
        </p:sp>
      </p:grpSp>
      <p:sp>
        <p:nvSpPr>
          <p:cNvPr id="8" name="Google Shape;74;p1">
            <a:extLst>
              <a:ext uri="{FF2B5EF4-FFF2-40B4-BE49-F238E27FC236}">
                <a16:creationId xmlns:a16="http://schemas.microsoft.com/office/drawing/2014/main" id="{C900FC66-F2F0-39F3-4204-952E7D08C5E3}"/>
              </a:ext>
            </a:extLst>
          </p:cNvPr>
          <p:cNvSpPr/>
          <p:nvPr/>
        </p:nvSpPr>
        <p:spPr>
          <a:xfrm>
            <a:off x="8077200" y="5334000"/>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a:xfrm>
            <a:off x="0" y="1"/>
            <a:ext cx="9144000" cy="1295400"/>
          </a:xfrm>
        </p:spPr>
        <p:txBody>
          <a:bodyPr/>
          <a:lstStyle/>
          <a:p>
            <a:pPr eaLnBrk="1" hangingPunct="1">
              <a:defRPr/>
            </a:pPr>
            <a:r>
              <a:rPr lang="en-US" i="0" dirty="0"/>
              <a:t>End of Queue Treatment –</a:t>
            </a:r>
            <a:br>
              <a:rPr lang="en-US" i="0" dirty="0"/>
            </a:br>
            <a:r>
              <a:rPr lang="en-US" i="0" dirty="0"/>
              <a:t>Intelligent Transportation Systems</a:t>
            </a:r>
          </a:p>
        </p:txBody>
      </p:sp>
      <p:pic>
        <p:nvPicPr>
          <p:cNvPr id="34819" name="Picture 3" descr="Speed Zone Ahead 30 MPH on message sign with drums around it on roadside"/>
          <p:cNvPicPr>
            <a:picLocks noChangeAspect="1" noChangeArrowheads="1"/>
          </p:cNvPicPr>
          <p:nvPr/>
        </p:nvPicPr>
        <p:blipFill>
          <a:blip r:embed="rId3" cstate="print"/>
          <a:srcRect/>
          <a:stretch>
            <a:fillRect/>
          </a:stretch>
        </p:blipFill>
        <p:spPr bwMode="auto">
          <a:xfrm>
            <a:off x="2160588" y="2133600"/>
            <a:ext cx="5002212" cy="3630613"/>
          </a:xfrm>
          <a:prstGeom prst="rect">
            <a:avLst/>
          </a:prstGeom>
          <a:noFill/>
          <a:ln w="9525">
            <a:noFill/>
            <a:miter lim="800000"/>
            <a:headEnd/>
            <a:tailEnd/>
          </a:ln>
        </p:spPr>
      </p:pic>
      <p:sp>
        <p:nvSpPr>
          <p:cNvPr id="4" name="Google Shape;74;p1">
            <a:extLst>
              <a:ext uri="{FF2B5EF4-FFF2-40B4-BE49-F238E27FC236}">
                <a16:creationId xmlns:a16="http://schemas.microsoft.com/office/drawing/2014/main" id="{DBD9C808-58AE-DCC9-CB39-021DC5FA0CBD}"/>
              </a:ext>
            </a:extLst>
          </p:cNvPr>
          <p:cNvSpPr/>
          <p:nvPr/>
        </p:nvSpPr>
        <p:spPr>
          <a:xfrm>
            <a:off x="6096000" y="5867400"/>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a:xfrm>
            <a:off x="0" y="0"/>
            <a:ext cx="9144000" cy="1289050"/>
          </a:xfrm>
        </p:spPr>
        <p:txBody>
          <a:bodyPr/>
          <a:lstStyle/>
          <a:p>
            <a:pPr eaLnBrk="1" hangingPunct="1">
              <a:defRPr/>
            </a:pPr>
            <a:r>
              <a:rPr lang="en-US" i="0" dirty="0"/>
              <a:t>End of Queue Treatment – </a:t>
            </a:r>
            <a:br>
              <a:rPr lang="en-US" i="0" dirty="0"/>
            </a:br>
            <a:r>
              <a:rPr lang="en-US" i="0" dirty="0"/>
              <a:t>Dynamic Lane Merge System</a:t>
            </a:r>
          </a:p>
        </p:txBody>
      </p:sp>
      <p:pic>
        <p:nvPicPr>
          <p:cNvPr id="35843" name="Picture 7" descr="Dynamic Lane Merge System using do not pass when flashing signs on trailer near roadway"/>
          <p:cNvPicPr>
            <a:picLocks noChangeAspect="1" noChangeArrowheads="1"/>
          </p:cNvPicPr>
          <p:nvPr/>
        </p:nvPicPr>
        <p:blipFill>
          <a:blip r:embed="rId3" cstate="print"/>
          <a:srcRect/>
          <a:stretch>
            <a:fillRect/>
          </a:stretch>
        </p:blipFill>
        <p:spPr bwMode="auto">
          <a:xfrm>
            <a:off x="2895600" y="1752600"/>
            <a:ext cx="3617913" cy="4800600"/>
          </a:xfrm>
          <a:prstGeom prst="rect">
            <a:avLst/>
          </a:prstGeom>
          <a:noFill/>
          <a:ln w="9525">
            <a:solidFill>
              <a:schemeClr val="tx1"/>
            </a:solidFill>
            <a:miter lim="800000"/>
            <a:headEnd/>
            <a:tailEnd/>
          </a:ln>
        </p:spPr>
      </p:pic>
      <p:sp>
        <p:nvSpPr>
          <p:cNvPr id="4" name="Google Shape;74;p1">
            <a:extLst>
              <a:ext uri="{FF2B5EF4-FFF2-40B4-BE49-F238E27FC236}">
                <a16:creationId xmlns:a16="http://schemas.microsoft.com/office/drawing/2014/main" id="{CE3B1088-330E-5A24-A67B-84A4C165A923}"/>
              </a:ext>
            </a:extLst>
          </p:cNvPr>
          <p:cNvSpPr/>
          <p:nvPr/>
        </p:nvSpPr>
        <p:spPr>
          <a:xfrm>
            <a:off x="6629400" y="6019800"/>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a:xfrm>
            <a:off x="0" y="0"/>
            <a:ext cx="9144000" cy="1295400"/>
          </a:xfrm>
        </p:spPr>
        <p:txBody>
          <a:bodyPr/>
          <a:lstStyle/>
          <a:p>
            <a:pPr eaLnBrk="1" hangingPunct="1">
              <a:defRPr/>
            </a:pPr>
            <a:r>
              <a:rPr lang="en-US" i="0" dirty="0"/>
              <a:t>End of Queue Treatment –</a:t>
            </a:r>
            <a:br>
              <a:rPr lang="en-US" i="0" dirty="0"/>
            </a:br>
            <a:r>
              <a:rPr lang="en-US" i="0" dirty="0"/>
              <a:t> An Example From South Carolina</a:t>
            </a:r>
          </a:p>
        </p:txBody>
      </p:sp>
      <p:sp>
        <p:nvSpPr>
          <p:cNvPr id="36867" name="Rectangle 5"/>
          <p:cNvSpPr>
            <a:spLocks noGrp="1" noChangeArrowheads="1"/>
          </p:cNvSpPr>
          <p:nvPr>
            <p:ph type="body" sz="half" idx="4294967295"/>
          </p:nvPr>
        </p:nvSpPr>
        <p:spPr>
          <a:xfrm>
            <a:off x="609600" y="1828800"/>
            <a:ext cx="8229600" cy="4343400"/>
          </a:xfrm>
        </p:spPr>
        <p:txBody>
          <a:bodyPr/>
          <a:lstStyle/>
          <a:p>
            <a:pPr>
              <a:lnSpc>
                <a:spcPct val="90000"/>
              </a:lnSpc>
            </a:pPr>
            <a:r>
              <a:rPr lang="en-US"/>
              <a:t>Some projects require truck-mounted PCMS to display queue warnings</a:t>
            </a:r>
          </a:p>
          <a:p>
            <a:pPr>
              <a:lnSpc>
                <a:spcPct val="90000"/>
              </a:lnSpc>
            </a:pPr>
            <a:r>
              <a:rPr lang="en-US"/>
              <a:t>Required when development of a lane closure-induced queue is evident </a:t>
            </a:r>
          </a:p>
          <a:p>
            <a:pPr>
              <a:lnSpc>
                <a:spcPct val="90000"/>
              </a:lnSpc>
            </a:pPr>
            <a:r>
              <a:rPr lang="en-US"/>
              <a:t>Truck/TMA with operator shall be placed on the shoulder; PCMS shall be 2,000 feet in advance of queue</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a:xfrm>
            <a:off x="-304800" y="76200"/>
            <a:ext cx="9677400" cy="1096963"/>
          </a:xfrm>
        </p:spPr>
        <p:txBody>
          <a:bodyPr/>
          <a:lstStyle/>
          <a:p>
            <a:pPr eaLnBrk="1" hangingPunct="1">
              <a:defRPr/>
            </a:pPr>
            <a:r>
              <a:rPr lang="en-US" i="0" dirty="0"/>
              <a:t>End of Queue Monitoring – </a:t>
            </a:r>
            <a:br>
              <a:rPr lang="en-US" i="0" dirty="0"/>
            </a:br>
            <a:r>
              <a:rPr lang="en-US" i="0" dirty="0"/>
              <a:t>Portable or Permanent Cameras</a:t>
            </a:r>
          </a:p>
        </p:txBody>
      </p:sp>
      <p:pic>
        <p:nvPicPr>
          <p:cNvPr id="37891" name="Picture 4" descr="Motorhome driving next to traffic video detection systems on trailers off the shoulder"/>
          <p:cNvPicPr>
            <a:picLocks noChangeAspect="1" noChangeArrowheads="1"/>
          </p:cNvPicPr>
          <p:nvPr/>
        </p:nvPicPr>
        <p:blipFill>
          <a:blip r:embed="rId3" cstate="print"/>
          <a:srcRect/>
          <a:stretch>
            <a:fillRect/>
          </a:stretch>
        </p:blipFill>
        <p:spPr bwMode="auto">
          <a:xfrm>
            <a:off x="1905000" y="1600200"/>
            <a:ext cx="3635375" cy="4848225"/>
          </a:xfrm>
          <a:prstGeom prst="rect">
            <a:avLst/>
          </a:prstGeom>
          <a:noFill/>
          <a:ln w="9525">
            <a:noFill/>
            <a:miter lim="800000"/>
            <a:headEnd/>
            <a:tailEnd/>
          </a:ln>
        </p:spPr>
      </p:pic>
      <p:pic>
        <p:nvPicPr>
          <p:cNvPr id="37892" name="Picture 6" descr="Trailer video camera system with solar panels off roadway in grass area"/>
          <p:cNvPicPr>
            <a:picLocks noChangeAspect="1" noChangeArrowheads="1"/>
          </p:cNvPicPr>
          <p:nvPr/>
        </p:nvPicPr>
        <p:blipFill>
          <a:blip r:embed="rId4" cstate="print"/>
          <a:srcRect/>
          <a:stretch>
            <a:fillRect/>
          </a:stretch>
        </p:blipFill>
        <p:spPr bwMode="auto">
          <a:xfrm>
            <a:off x="5767388" y="2355850"/>
            <a:ext cx="2674937" cy="3567113"/>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AF33ED7D-B0BD-CBB4-CB96-2E17FB25F3B0}"/>
              </a:ext>
            </a:extLst>
          </p:cNvPr>
          <p:cNvSpPr/>
          <p:nvPr/>
        </p:nvSpPr>
        <p:spPr>
          <a:xfrm>
            <a:off x="5742579" y="6096000"/>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Images: ASTI</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a:xfrm>
            <a:off x="0" y="0"/>
            <a:ext cx="9144000" cy="1219200"/>
          </a:xfrm>
        </p:spPr>
        <p:txBody>
          <a:bodyPr/>
          <a:lstStyle/>
          <a:p>
            <a:pPr eaLnBrk="1" hangingPunct="1">
              <a:defRPr/>
            </a:pPr>
            <a:r>
              <a:rPr lang="en-US" sz="4400" i="0" dirty="0"/>
              <a:t>Public Information and Outreach</a:t>
            </a:r>
          </a:p>
        </p:txBody>
      </p:sp>
      <p:sp>
        <p:nvSpPr>
          <p:cNvPr id="38914" name="Rectangle 3"/>
          <p:cNvSpPr>
            <a:spLocks noGrp="1" noChangeArrowheads="1"/>
          </p:cNvSpPr>
          <p:nvPr>
            <p:ph type="body" idx="4294967295"/>
          </p:nvPr>
        </p:nvSpPr>
        <p:spPr>
          <a:xfrm>
            <a:off x="685800" y="1600200"/>
            <a:ext cx="4800600" cy="4800600"/>
          </a:xfrm>
        </p:spPr>
        <p:txBody>
          <a:bodyPr/>
          <a:lstStyle/>
          <a:p>
            <a:pPr eaLnBrk="1" hangingPunct="1"/>
            <a:r>
              <a:rPr lang="en-US"/>
              <a:t>Project flyers</a:t>
            </a:r>
          </a:p>
          <a:p>
            <a:pPr eaLnBrk="1" hangingPunct="1"/>
            <a:r>
              <a:rPr lang="en-US"/>
              <a:t>Websites</a:t>
            </a:r>
          </a:p>
          <a:p>
            <a:pPr eaLnBrk="1" hangingPunct="1"/>
            <a:r>
              <a:rPr lang="en-US"/>
              <a:t>Marketing Materials</a:t>
            </a:r>
          </a:p>
          <a:p>
            <a:pPr eaLnBrk="1" hangingPunct="1"/>
            <a:r>
              <a:rPr lang="en-US"/>
              <a:t>Signs</a:t>
            </a:r>
          </a:p>
          <a:p>
            <a:pPr eaLnBrk="1" hangingPunct="1"/>
            <a:r>
              <a:rPr lang="en-US"/>
              <a:t>Alternate Route </a:t>
            </a:r>
          </a:p>
          <a:p>
            <a:pPr eaLnBrk="1" hangingPunct="1">
              <a:buFontTx/>
              <a:buNone/>
            </a:pPr>
            <a:r>
              <a:rPr lang="en-US"/>
              <a:t>	Information</a:t>
            </a:r>
          </a:p>
          <a:p>
            <a:pPr eaLnBrk="1" hangingPunct="1"/>
            <a:r>
              <a:rPr lang="en-US"/>
              <a:t>Traveler Information</a:t>
            </a:r>
          </a:p>
          <a:p>
            <a:pPr eaLnBrk="1" hangingPunct="1"/>
            <a:r>
              <a:rPr lang="en-US"/>
              <a:t>Traffic Reports</a:t>
            </a:r>
          </a:p>
        </p:txBody>
      </p:sp>
      <p:pic>
        <p:nvPicPr>
          <p:cNvPr id="38916" name="Picture 4">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5408613" y="1981200"/>
            <a:ext cx="3506787" cy="3962400"/>
          </a:xfrm>
          <a:prstGeom prst="rect">
            <a:avLst/>
          </a:prstGeom>
          <a:noFill/>
          <a:ln w="12700">
            <a:solidFill>
              <a:schemeClr val="tx1"/>
            </a:solidFill>
            <a:miter lim="800000"/>
            <a:headEnd/>
            <a:tailEnd/>
          </a:ln>
        </p:spPr>
      </p:pic>
      <p:sp>
        <p:nvSpPr>
          <p:cNvPr id="5" name="Google Shape;74;p1">
            <a:extLst>
              <a:ext uri="{FF2B5EF4-FFF2-40B4-BE49-F238E27FC236}">
                <a16:creationId xmlns:a16="http://schemas.microsoft.com/office/drawing/2014/main" id="{91A55446-0F21-966E-5360-E64AAF89FED5}"/>
              </a:ext>
            </a:extLst>
          </p:cNvPr>
          <p:cNvSpPr/>
          <p:nvPr/>
        </p:nvSpPr>
        <p:spPr>
          <a:xfrm>
            <a:off x="7964026" y="5943600"/>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a:xfrm>
            <a:off x="0" y="0"/>
            <a:ext cx="9144000" cy="1219200"/>
          </a:xfrm>
        </p:spPr>
        <p:txBody>
          <a:bodyPr/>
          <a:lstStyle/>
          <a:p>
            <a:pPr eaLnBrk="1" hangingPunct="1">
              <a:defRPr/>
            </a:pPr>
            <a:r>
              <a:rPr lang="en-US" i="0" dirty="0"/>
              <a:t>Work Zone Inspection</a:t>
            </a:r>
            <a:br>
              <a:rPr lang="en-US" i="0" dirty="0"/>
            </a:br>
            <a:r>
              <a:rPr lang="en-US" i="0" dirty="0"/>
              <a:t>– An Example from Maryland</a:t>
            </a:r>
          </a:p>
        </p:txBody>
      </p:sp>
      <p:sp>
        <p:nvSpPr>
          <p:cNvPr id="39938" name="Rectangle 3"/>
          <p:cNvSpPr>
            <a:spLocks noGrp="1" noChangeArrowheads="1"/>
          </p:cNvSpPr>
          <p:nvPr>
            <p:ph type="body" idx="4294967295"/>
          </p:nvPr>
        </p:nvSpPr>
        <p:spPr>
          <a:xfrm>
            <a:off x="304800" y="1676400"/>
            <a:ext cx="7620000" cy="4800600"/>
          </a:xfrm>
        </p:spPr>
        <p:txBody>
          <a:bodyPr/>
          <a:lstStyle/>
          <a:p>
            <a:pPr eaLnBrk="1" hangingPunct="1"/>
            <a:r>
              <a:rPr lang="en-US" dirty="0"/>
              <a:t>Includes multiple aspects of work zone operations (temporary traffic control devices as well as queuing)</a:t>
            </a:r>
          </a:p>
          <a:p>
            <a:pPr eaLnBrk="1" hangingPunct="1"/>
            <a:r>
              <a:rPr lang="en-US" dirty="0"/>
              <a:t>Maryland SHA has a checklist that includes work zone impacts, ITS, traffic operations strategies, etc.</a:t>
            </a:r>
          </a:p>
          <a:p>
            <a:pPr lvl="1" eaLnBrk="1" hangingPunct="1"/>
            <a:endParaRPr lang="en-US" dirty="0"/>
          </a:p>
          <a:p>
            <a:pPr lvl="1" eaLnBrk="1" hangingPunct="1"/>
            <a:endParaRPr lang="en-US" dirty="0"/>
          </a:p>
          <a:p>
            <a:pPr lvl="1" eaLnBrk="1" hangingPunct="1"/>
            <a:endParaRPr lang="en-US" dirty="0"/>
          </a:p>
          <a:p>
            <a:pPr lvl="1" eaLnBrk="1" hangingPunct="1"/>
            <a:endParaRPr lang="en-US" dirty="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6. During Performance Assessment</a:t>
            </a:r>
          </a:p>
        </p:txBody>
      </p:sp>
      <p:sp>
        <p:nvSpPr>
          <p:cNvPr id="40963" name="Content Placeholder 2"/>
          <p:cNvSpPr>
            <a:spLocks noGrp="1"/>
          </p:cNvSpPr>
          <p:nvPr>
            <p:ph idx="1"/>
          </p:nvPr>
        </p:nvSpPr>
        <p:spPr>
          <a:xfrm>
            <a:off x="381000" y="1524000"/>
            <a:ext cx="4114800" cy="4343400"/>
          </a:xfrm>
        </p:spPr>
        <p:txBody>
          <a:bodyPr/>
          <a:lstStyle/>
          <a:p>
            <a:r>
              <a:rPr lang="en-US" b="1"/>
              <a:t>Quantitatively </a:t>
            </a:r>
            <a:r>
              <a:rPr lang="en-US"/>
              <a:t>evaluate the;</a:t>
            </a:r>
          </a:p>
          <a:p>
            <a:pPr lvl="1"/>
            <a:r>
              <a:rPr lang="en-US"/>
              <a:t>Safety</a:t>
            </a:r>
          </a:p>
          <a:p>
            <a:pPr lvl="1"/>
            <a:r>
              <a:rPr lang="en-US"/>
              <a:t>Mobility</a:t>
            </a:r>
          </a:p>
          <a:p>
            <a:pPr lvl="1"/>
            <a:r>
              <a:rPr lang="en-US"/>
              <a:t>Constructability</a:t>
            </a:r>
          </a:p>
          <a:p>
            <a:pPr lvl="1"/>
            <a:r>
              <a:rPr lang="en-US"/>
              <a:t>Public perception and satisfaction</a:t>
            </a:r>
          </a:p>
        </p:txBody>
      </p:sp>
      <p:pic>
        <p:nvPicPr>
          <p:cNvPr id="40964" name="Picture 4" descr="Traffic on a street next to protective vehicle with arrow board showing right arrow and road work ahead sign mounted on truck"/>
          <p:cNvPicPr>
            <a:picLocks noChangeAspect="1" noChangeArrowheads="1"/>
          </p:cNvPicPr>
          <p:nvPr/>
        </p:nvPicPr>
        <p:blipFill>
          <a:blip r:embed="rId3" cstate="print"/>
          <a:srcRect l="37817" r="8363"/>
          <a:stretch>
            <a:fillRect/>
          </a:stretch>
        </p:blipFill>
        <p:spPr bwMode="auto">
          <a:xfrm>
            <a:off x="4814888" y="1676400"/>
            <a:ext cx="3567112" cy="4419600"/>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DECAE0A0-081F-714E-35CB-DA74F3C6957D}"/>
              </a:ext>
            </a:extLst>
          </p:cNvPr>
          <p:cNvSpPr/>
          <p:nvPr/>
        </p:nvSpPr>
        <p:spPr>
          <a:xfrm>
            <a:off x="6934200" y="6096000"/>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What is WZ</a:t>
            </a:r>
            <a:br>
              <a:rPr lang="en-US" dirty="0"/>
            </a:br>
            <a:r>
              <a:rPr lang="en-US" dirty="0"/>
              <a:t>Impacts Assessment?</a:t>
            </a:r>
          </a:p>
        </p:txBody>
      </p:sp>
      <p:sp>
        <p:nvSpPr>
          <p:cNvPr id="6147" name="Content Placeholder 2"/>
          <p:cNvSpPr>
            <a:spLocks noGrp="1"/>
          </p:cNvSpPr>
          <p:nvPr>
            <p:ph idx="1"/>
          </p:nvPr>
        </p:nvSpPr>
        <p:spPr>
          <a:xfrm>
            <a:off x="304800" y="1524000"/>
            <a:ext cx="4648200" cy="4572000"/>
          </a:xfrm>
        </p:spPr>
        <p:txBody>
          <a:bodyPr/>
          <a:lstStyle/>
          <a:p>
            <a:r>
              <a:rPr lang="en-US"/>
              <a:t>The </a:t>
            </a:r>
            <a:r>
              <a:rPr lang="en-US" b="1"/>
              <a:t>process of understanding </a:t>
            </a:r>
            <a:r>
              <a:rPr lang="en-US"/>
              <a:t>the safety and mobility impacts of a road construction/ maintenance/ rehabilitation project</a:t>
            </a:r>
          </a:p>
          <a:p>
            <a:endParaRPr lang="en-US"/>
          </a:p>
        </p:txBody>
      </p:sp>
      <p:sp>
        <p:nvSpPr>
          <p:cNvPr id="4" name="Curved Left Arrow 3">
            <a:extLst>
              <a:ext uri="{C183D7F6-B498-43B3-948B-1728B52AA6E4}">
                <adec:decorative xmlns:adec="http://schemas.microsoft.com/office/drawing/2017/decorative" val="1"/>
              </a:ext>
            </a:extLst>
          </p:cNvPr>
          <p:cNvSpPr/>
          <p:nvPr/>
        </p:nvSpPr>
        <p:spPr>
          <a:xfrm>
            <a:off x="5029200" y="1752600"/>
            <a:ext cx="3429000" cy="3962400"/>
          </a:xfrm>
          <a:prstGeom prst="curvedLeft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latin typeface="Calibri"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7. During Maintenance</a:t>
            </a:r>
            <a:br>
              <a:rPr lang="en-US" dirty="0"/>
            </a:br>
            <a:r>
              <a:rPr lang="en-US" dirty="0"/>
              <a:t>and Operations</a:t>
            </a:r>
          </a:p>
        </p:txBody>
      </p:sp>
      <p:sp>
        <p:nvSpPr>
          <p:cNvPr id="41987" name="Content Placeholder 2"/>
          <p:cNvSpPr>
            <a:spLocks noGrp="1"/>
          </p:cNvSpPr>
          <p:nvPr>
            <p:ph idx="1"/>
          </p:nvPr>
        </p:nvSpPr>
        <p:spPr>
          <a:xfrm>
            <a:off x="4800600" y="1676400"/>
            <a:ext cx="4114800" cy="4648200"/>
          </a:xfrm>
        </p:spPr>
        <p:txBody>
          <a:bodyPr/>
          <a:lstStyle/>
          <a:p>
            <a:r>
              <a:rPr lang="en-US" dirty="0"/>
              <a:t>To enhance procedures</a:t>
            </a:r>
          </a:p>
          <a:p>
            <a:r>
              <a:rPr lang="en-US" dirty="0"/>
              <a:t>To help plan and coordinate</a:t>
            </a:r>
          </a:p>
          <a:p>
            <a:r>
              <a:rPr lang="en-US" dirty="0"/>
              <a:t>To implement and manage for minimal impact</a:t>
            </a:r>
          </a:p>
          <a:p>
            <a:r>
              <a:rPr lang="en-US" dirty="0"/>
              <a:t>To incorporate features</a:t>
            </a:r>
          </a:p>
        </p:txBody>
      </p:sp>
      <p:pic>
        <p:nvPicPr>
          <p:cNvPr id="41988" name="Picture 2" descr="Workers on the street using shovels to patch pavement"/>
          <p:cNvPicPr>
            <a:picLocks noChangeAspect="1" noChangeArrowheads="1"/>
          </p:cNvPicPr>
          <p:nvPr/>
        </p:nvPicPr>
        <p:blipFill>
          <a:blip r:embed="rId3" cstate="print"/>
          <a:srcRect/>
          <a:stretch>
            <a:fillRect/>
          </a:stretch>
        </p:blipFill>
        <p:spPr bwMode="auto">
          <a:xfrm>
            <a:off x="362857" y="2133600"/>
            <a:ext cx="4191000" cy="3143250"/>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A867641F-8C6A-4DC7-98F5-0EB846FA2B12}"/>
              </a:ext>
            </a:extLst>
          </p:cNvPr>
          <p:cNvSpPr/>
          <p:nvPr/>
        </p:nvSpPr>
        <p:spPr>
          <a:xfrm>
            <a:off x="3490167" y="5410200"/>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Impacts Assessment</a:t>
            </a:r>
            <a:br>
              <a:rPr lang="en-US" dirty="0"/>
            </a:br>
            <a:r>
              <a:rPr lang="en-US" dirty="0"/>
              <a:t>During M&amp;O Activities</a:t>
            </a:r>
          </a:p>
        </p:txBody>
      </p:sp>
      <p:sp>
        <p:nvSpPr>
          <p:cNvPr id="43011" name="Content Placeholder 2"/>
          <p:cNvSpPr>
            <a:spLocks noGrp="1"/>
          </p:cNvSpPr>
          <p:nvPr>
            <p:ph idx="1"/>
          </p:nvPr>
        </p:nvSpPr>
        <p:spPr>
          <a:xfrm>
            <a:off x="457200" y="1676400"/>
            <a:ext cx="3200400" cy="4343400"/>
          </a:xfrm>
        </p:spPr>
        <p:txBody>
          <a:bodyPr/>
          <a:lstStyle/>
          <a:p>
            <a:r>
              <a:rPr lang="en-US" dirty="0"/>
              <a:t>Need to be addressed from the overall system management perspective</a:t>
            </a:r>
          </a:p>
          <a:p>
            <a:r>
              <a:rPr lang="en-US" dirty="0"/>
              <a:t>Principles are the same</a:t>
            </a:r>
          </a:p>
        </p:txBody>
      </p:sp>
      <p:pic>
        <p:nvPicPr>
          <p:cNvPr id="43012" name="Picture 2" descr="Workers repairing or installing guardrail">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3810000" y="1905000"/>
            <a:ext cx="4775200" cy="3581400"/>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D6C8AC9B-781C-AE33-2916-90DA29648C9B}"/>
              </a:ext>
            </a:extLst>
          </p:cNvPr>
          <p:cNvSpPr/>
          <p:nvPr/>
        </p:nvSpPr>
        <p:spPr>
          <a:xfrm>
            <a:off x="7347338" y="5638800"/>
            <a:ext cx="11870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1938" name="Rectangle 2"/>
          <p:cNvSpPr>
            <a:spLocks noGrp="1" noChangeArrowheads="1"/>
          </p:cNvSpPr>
          <p:nvPr>
            <p:ph type="title"/>
          </p:nvPr>
        </p:nvSpPr>
        <p:spPr/>
        <p:txBody>
          <a:bodyPr/>
          <a:lstStyle/>
          <a:p>
            <a:pPr eaLnBrk="1" hangingPunct="1">
              <a:defRPr/>
            </a:pPr>
            <a:r>
              <a:rPr lang="en-US" dirty="0"/>
              <a:t>Module Recap</a:t>
            </a:r>
          </a:p>
        </p:txBody>
      </p:sp>
      <p:sp>
        <p:nvSpPr>
          <p:cNvPr id="44035" name="Rectangle 3"/>
          <p:cNvSpPr>
            <a:spLocks noGrp="1" noChangeArrowheads="1"/>
          </p:cNvSpPr>
          <p:nvPr>
            <p:ph type="body" idx="1"/>
          </p:nvPr>
        </p:nvSpPr>
        <p:spPr>
          <a:xfrm>
            <a:off x="381000" y="1676400"/>
            <a:ext cx="8458200" cy="4343400"/>
          </a:xfrm>
        </p:spPr>
        <p:txBody>
          <a:bodyPr/>
          <a:lstStyle/>
          <a:p>
            <a:pPr eaLnBrk="1" hangingPunct="1"/>
            <a:r>
              <a:rPr lang="en-US" dirty="0"/>
              <a:t>What is a WZ impacts assessment?</a:t>
            </a:r>
          </a:p>
          <a:p>
            <a:pPr eaLnBrk="1" hangingPunct="1"/>
            <a:r>
              <a:rPr lang="en-US" dirty="0"/>
              <a:t>When do we perform a WZ impacts assessment? Why?</a:t>
            </a:r>
          </a:p>
          <a:p>
            <a:pPr eaLnBrk="1" hangingPunct="1"/>
            <a:r>
              <a:rPr lang="en-US" dirty="0"/>
              <a:t>What constitutes (key components) a work zone impact assessment?</a:t>
            </a:r>
          </a:p>
          <a:p>
            <a:pPr eaLnBrk="1" hangingPunct="1"/>
            <a:r>
              <a:rPr lang="en-US" dirty="0"/>
              <a:t>How do we analyze back-of-queue issues?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WZ Impacts Assessment Constitutes:</a:t>
            </a:r>
          </a:p>
        </p:txBody>
      </p:sp>
      <p:sp>
        <p:nvSpPr>
          <p:cNvPr id="7171" name="Content Placeholder 2"/>
          <p:cNvSpPr>
            <a:spLocks noGrp="1"/>
          </p:cNvSpPr>
          <p:nvPr>
            <p:ph idx="1"/>
          </p:nvPr>
        </p:nvSpPr>
        <p:spPr>
          <a:xfrm>
            <a:off x="304800" y="1600200"/>
            <a:ext cx="8382000" cy="4343400"/>
          </a:xfrm>
        </p:spPr>
        <p:txBody>
          <a:bodyPr/>
          <a:lstStyle/>
          <a:p>
            <a:r>
              <a:rPr lang="en-US" dirty="0"/>
              <a:t>Assessing the likely WZ impacts</a:t>
            </a:r>
          </a:p>
          <a:p>
            <a:r>
              <a:rPr lang="en-US" dirty="0"/>
              <a:t>Developing appropriate TMPs</a:t>
            </a:r>
          </a:p>
          <a:p>
            <a:r>
              <a:rPr lang="en-US" dirty="0"/>
              <a:t>Monitoring the actual impacts</a:t>
            </a:r>
          </a:p>
          <a:p>
            <a:r>
              <a:rPr lang="en-US" dirty="0"/>
              <a:t>Making adjustments to the TMP</a:t>
            </a:r>
          </a:p>
          <a:p>
            <a:r>
              <a:rPr lang="en-US" dirty="0"/>
              <a:t>Conducting performance assessments</a:t>
            </a:r>
          </a:p>
          <a:p>
            <a:r>
              <a:rPr lang="en-US" dirty="0"/>
              <a:t>Identifying trends towards overall improvement of work zone policies, procedures and practices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Questions to Ask</a:t>
            </a:r>
          </a:p>
        </p:txBody>
      </p:sp>
      <p:sp>
        <p:nvSpPr>
          <p:cNvPr id="3" name="Content Placeholder 2"/>
          <p:cNvSpPr>
            <a:spLocks noGrp="1"/>
          </p:cNvSpPr>
          <p:nvPr>
            <p:ph idx="1"/>
          </p:nvPr>
        </p:nvSpPr>
        <p:spPr>
          <a:xfrm>
            <a:off x="685800" y="1752600"/>
            <a:ext cx="6781800" cy="4572000"/>
          </a:xfrm>
        </p:spPr>
        <p:txBody>
          <a:bodyPr/>
          <a:lstStyle/>
          <a:p>
            <a:pPr>
              <a:defRPr/>
            </a:pPr>
            <a:r>
              <a:rPr lang="en-US" kern="1200" dirty="0"/>
              <a:t>Is extensive WZ impacts assessment needed for my project?</a:t>
            </a:r>
          </a:p>
          <a:p>
            <a:pPr>
              <a:defRPr/>
            </a:pPr>
            <a:r>
              <a:rPr lang="en-US" kern="1200" dirty="0"/>
              <a:t>What project classification does my project fall under?</a:t>
            </a:r>
          </a:p>
          <a:p>
            <a:pPr>
              <a:defRPr/>
            </a:pPr>
            <a:r>
              <a:rPr lang="en-US" kern="1200" dirty="0"/>
              <a:t>What are the corresponding WZ impacts assessment actions?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Questions to Ask</a:t>
            </a:r>
          </a:p>
        </p:txBody>
      </p:sp>
      <p:sp>
        <p:nvSpPr>
          <p:cNvPr id="3" name="Content Placeholder 2"/>
          <p:cNvSpPr>
            <a:spLocks noGrp="1"/>
          </p:cNvSpPr>
          <p:nvPr>
            <p:ph idx="1"/>
          </p:nvPr>
        </p:nvSpPr>
        <p:spPr>
          <a:xfrm>
            <a:off x="304800" y="1524000"/>
            <a:ext cx="6781800" cy="4343400"/>
          </a:xfrm>
        </p:spPr>
        <p:txBody>
          <a:bodyPr/>
          <a:lstStyle/>
          <a:p>
            <a:pPr>
              <a:defRPr/>
            </a:pPr>
            <a:r>
              <a:rPr lang="en-US" kern="1200" dirty="0"/>
              <a:t>What management strategies should I consider in the TMP?</a:t>
            </a:r>
          </a:p>
          <a:p>
            <a:pPr>
              <a:defRPr/>
            </a:pPr>
            <a:r>
              <a:rPr lang="en-US" kern="1200" dirty="0"/>
              <a:t>Are there any policy provisions that require maintaining a certain number of lanes open during roadwork on a certain type of facility?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Questions to Ask</a:t>
            </a:r>
          </a:p>
        </p:txBody>
      </p:sp>
      <p:sp>
        <p:nvSpPr>
          <p:cNvPr id="3" name="Content Placeholder 2"/>
          <p:cNvSpPr>
            <a:spLocks noGrp="1"/>
          </p:cNvSpPr>
          <p:nvPr>
            <p:ph idx="1"/>
          </p:nvPr>
        </p:nvSpPr>
        <p:spPr>
          <a:xfrm>
            <a:off x="228600" y="1524000"/>
            <a:ext cx="7162800" cy="4343400"/>
          </a:xfrm>
        </p:spPr>
        <p:txBody>
          <a:bodyPr/>
          <a:lstStyle/>
          <a:p>
            <a:pPr>
              <a:defRPr/>
            </a:pPr>
            <a:r>
              <a:rPr lang="en-US" kern="1200" dirty="0"/>
              <a:t>What is the agency’s policy guidance on how to account for road user costs in developing TMPs?</a:t>
            </a:r>
          </a:p>
          <a:p>
            <a:pPr>
              <a:defRPr/>
            </a:pPr>
            <a:r>
              <a:rPr lang="en-US" kern="1200" dirty="0"/>
              <a:t>What are the agency’s policy provisions on incident management strategies for WZ?</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Questions to Ask</a:t>
            </a:r>
          </a:p>
        </p:txBody>
      </p:sp>
      <p:sp>
        <p:nvSpPr>
          <p:cNvPr id="3" name="Content Placeholder 2"/>
          <p:cNvSpPr>
            <a:spLocks noGrp="1"/>
          </p:cNvSpPr>
          <p:nvPr>
            <p:ph idx="1"/>
          </p:nvPr>
        </p:nvSpPr>
        <p:spPr>
          <a:xfrm>
            <a:off x="762000" y="1600200"/>
            <a:ext cx="5638800" cy="4648200"/>
          </a:xfrm>
        </p:spPr>
        <p:txBody>
          <a:bodyPr/>
          <a:lstStyle/>
          <a:p>
            <a:pPr>
              <a:defRPr/>
            </a:pPr>
            <a:r>
              <a:rPr lang="en-US" kern="1200" dirty="0"/>
              <a:t>Does the agency’s policy allow performance-based contracting?</a:t>
            </a:r>
          </a:p>
          <a:p>
            <a:pPr>
              <a:defRPr/>
            </a:pPr>
            <a:r>
              <a:rPr lang="en-US" kern="1200" dirty="0"/>
              <a:t>Are there any policy provisions that require monitoring of work zone performance for my project?</a:t>
            </a:r>
            <a:endParaRPr lang="en-US" dirty="0"/>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1D8726CCB35046823CD2208737B298" ma:contentTypeVersion="17" ma:contentTypeDescription="Create a new document." ma:contentTypeScope="" ma:versionID="a1dfcc3812e8eda223e4bbc003fc5805">
  <xsd:schema xmlns:xsd="http://www.w3.org/2001/XMLSchema" xmlns:xs="http://www.w3.org/2001/XMLSchema" xmlns:p="http://schemas.microsoft.com/office/2006/metadata/properties" xmlns:ns2="f5270e54-c8a0-4b22-84cc-0e31eb95d21e" xmlns:ns3="32c1465c-eec5-42df-ba25-e7b3dc5efb78" targetNamespace="http://schemas.microsoft.com/office/2006/metadata/properties" ma:root="true" ma:fieldsID="ea3ce69e8d0753bef4c975463d142391" ns2:_="" ns3:_="">
    <xsd:import namespace="f5270e54-c8a0-4b22-84cc-0e31eb95d21e"/>
    <xsd:import namespace="32c1465c-eec5-42df-ba25-e7b3dc5efb7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270e54-c8a0-4b22-84cc-0e31eb95d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52f70-6a13-4c50-9a09-ea54223a0fa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c1465c-eec5-42df-ba25-e7b3dc5efb7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f90fc8-047a-47db-90e2-1028f76883af}" ma:internalName="TaxCatchAll" ma:showField="CatchAllData" ma:web="32c1465c-eec5-42df-ba25-e7b3dc5efb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5270e54-c8a0-4b22-84cc-0e31eb95d21e">
      <Terms xmlns="http://schemas.microsoft.com/office/infopath/2007/PartnerControls"/>
    </lcf76f155ced4ddcb4097134ff3c332f>
    <TaxCatchAll xmlns="32c1465c-eec5-42df-ba25-e7b3dc5efb78" xsi:nil="true"/>
  </documentManagement>
</p:properties>
</file>

<file path=customXml/itemProps1.xml><?xml version="1.0" encoding="utf-8"?>
<ds:datastoreItem xmlns:ds="http://schemas.openxmlformats.org/officeDocument/2006/customXml" ds:itemID="{18292CBC-168C-4DEC-9754-310D6B0203B6}"/>
</file>

<file path=customXml/itemProps2.xml><?xml version="1.0" encoding="utf-8"?>
<ds:datastoreItem xmlns:ds="http://schemas.openxmlformats.org/officeDocument/2006/customXml" ds:itemID="{7AE47BA2-802B-4AF7-9B0D-AA4FDA166E78}"/>
</file>

<file path=customXml/itemProps3.xml><?xml version="1.0" encoding="utf-8"?>
<ds:datastoreItem xmlns:ds="http://schemas.openxmlformats.org/officeDocument/2006/customXml" ds:itemID="{8BD387E5-4EBB-4733-8E67-4E39165B2863}"/>
</file>

<file path=docProps/app.xml><?xml version="1.0" encoding="utf-8"?>
<Properties xmlns="http://schemas.openxmlformats.org/officeDocument/2006/extended-properties" xmlns:vt="http://schemas.openxmlformats.org/officeDocument/2006/docPropsVTypes">
  <TotalTime>14911</TotalTime>
  <Words>8787</Words>
  <Application>Microsoft Office PowerPoint</Application>
  <PresentationFormat>On-screen Show (4:3)</PresentationFormat>
  <Paragraphs>582</Paragraphs>
  <Slides>42</Slides>
  <Notes>42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Calibri</vt:lpstr>
      <vt:lpstr>Tahoma</vt:lpstr>
      <vt:lpstr>Verdana</vt:lpstr>
      <vt:lpstr>Default Design</vt:lpstr>
      <vt:lpstr>-MODULE 2-  Work Zone Impact Analysis Fundamentals</vt:lpstr>
      <vt:lpstr>Module Objectives</vt:lpstr>
      <vt:lpstr>Work Zone Impacts Assessment</vt:lpstr>
      <vt:lpstr>What is WZ Impacts Assessment?</vt:lpstr>
      <vt:lpstr>WZ Impacts Assessment Constitutes:</vt:lpstr>
      <vt:lpstr>Questions to Ask</vt:lpstr>
      <vt:lpstr>Questions to Ask</vt:lpstr>
      <vt:lpstr>Questions to Ask</vt:lpstr>
      <vt:lpstr>Questions to Ask</vt:lpstr>
      <vt:lpstr>Project Assessment Steps</vt:lpstr>
      <vt:lpstr>Incorporating WZ Impact Analysis into Program Delivery</vt:lpstr>
      <vt:lpstr>1. At the Policy Level…</vt:lpstr>
      <vt:lpstr>2.  During Planning Stages…</vt:lpstr>
      <vt:lpstr>3. During Preliminary Engineering…</vt:lpstr>
      <vt:lpstr>4.  During Design Stages…</vt:lpstr>
      <vt:lpstr>5. During Construction…</vt:lpstr>
      <vt:lpstr>Managing Impacts During Construction: Back-of-Queue Strategies</vt:lpstr>
      <vt:lpstr>Where are Queues Likely to Occur?</vt:lpstr>
      <vt:lpstr>Back-of-Queue Issues</vt:lpstr>
      <vt:lpstr>Back-of-Queue Issues</vt:lpstr>
      <vt:lpstr>Why Should We Analyze Queues?</vt:lpstr>
      <vt:lpstr>Analyzing Potential Queues</vt:lpstr>
      <vt:lpstr>Example:  V/C Estimate</vt:lpstr>
      <vt:lpstr>Measured Average Work Zone Capacities for Freeways</vt:lpstr>
      <vt:lpstr>Ohio-DOT Permitted Lane Closure Spreadsheet (PLCS)</vt:lpstr>
      <vt:lpstr>Traffic Analysis Considerations</vt:lpstr>
      <vt:lpstr>A Process-Oriented Approach</vt:lpstr>
      <vt:lpstr>Choosing Mitigation Strategies</vt:lpstr>
      <vt:lpstr>Types of Strategies</vt:lpstr>
      <vt:lpstr>Queue Reduction/Elimination  - Nighttime Construction</vt:lpstr>
      <vt:lpstr>End of Queue Treatment: Proper TTC Setup</vt:lpstr>
      <vt:lpstr>End of Queue Treatment - Use of  Law Enforcement Personnel</vt:lpstr>
      <vt:lpstr>End of Queue Treatment – Intelligent Transportation Systems</vt:lpstr>
      <vt:lpstr>End of Queue Treatment –  Dynamic Lane Merge System</vt:lpstr>
      <vt:lpstr>End of Queue Treatment –  An Example From South Carolina</vt:lpstr>
      <vt:lpstr>End of Queue Monitoring –  Portable or Permanent Cameras</vt:lpstr>
      <vt:lpstr>Public Information and Outreach</vt:lpstr>
      <vt:lpstr>Work Zone Inspection – An Example from Maryland</vt:lpstr>
      <vt:lpstr>6. During Performance Assessment</vt:lpstr>
      <vt:lpstr>7. During Maintenance and Operations</vt:lpstr>
      <vt:lpstr>Impacts Assessment During M&amp;O Activities</vt:lpstr>
      <vt:lpstr>Module Recap</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TCS Course</dc:title>
  <dc:subject>Introduction</dc:subject>
  <dc:creator>Juan M Morales</dc:creator>
  <dc:description>JM Morales &amp; Associates, 703-471-7031, jmmassoc@aol.com, www.jmmassoc.com</dc:description>
  <cp:lastModifiedBy>Tim Luttrell</cp:lastModifiedBy>
  <cp:revision>285</cp:revision>
  <dcterms:created xsi:type="dcterms:W3CDTF">2003-08-18T20:36:41Z</dcterms:created>
  <dcterms:modified xsi:type="dcterms:W3CDTF">2025-04-09T15:49:40Z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0x0101000F1D8726CCB35046823CD2208737B298</vt:lpwstr>
  </property>
</Properties>
</file>